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3" r:id="rId3"/>
    <p:sldId id="289" r:id="rId4"/>
    <p:sldId id="290" r:id="rId5"/>
    <p:sldId id="291" r:id="rId6"/>
    <p:sldId id="292" r:id="rId7"/>
    <p:sldId id="275" r:id="rId8"/>
    <p:sldId id="276" r:id="rId9"/>
    <p:sldId id="277" r:id="rId10"/>
    <p:sldId id="278" r:id="rId11"/>
    <p:sldId id="279" r:id="rId12"/>
    <p:sldId id="280" r:id="rId13"/>
    <p:sldId id="294" r:id="rId14"/>
    <p:sldId id="282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66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63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444" y="63"/>
      </p:cViewPr>
      <p:guideLst>
        <p:guide orient="horz" pos="2136"/>
        <p:guide pos="66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5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5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9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7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2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7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6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6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2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BDE04-4DF5-4453-9EDC-B17F133D1EE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7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9.png"/><Relationship Id="rId5" Type="http://schemas.openxmlformats.org/officeDocument/2006/relationships/image" Target="../media/image67.png"/><Relationship Id="rId10" Type="http://schemas.openxmlformats.org/officeDocument/2006/relationships/image" Target="../media/image78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9.png"/><Relationship Id="rId3" Type="http://schemas.openxmlformats.org/officeDocument/2006/relationships/image" Target="../media/image186.pn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0" Type="http://schemas.openxmlformats.org/officeDocument/2006/relationships/image" Target="../media/image86.png"/><Relationship Id="rId4" Type="http://schemas.openxmlformats.org/officeDocument/2006/relationships/image" Target="../media/image187.png"/><Relationship Id="rId9" Type="http://schemas.openxmlformats.org/officeDocument/2006/relationships/image" Target="../media/image8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90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1.png"/><Relationship Id="rId5" Type="http://schemas.openxmlformats.org/officeDocument/2006/relationships/image" Target="../media/image62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7" Type="http://schemas.openxmlformats.org/officeDocument/2006/relationships/image" Target="../media/image97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95.png"/><Relationship Id="rId10" Type="http://schemas.openxmlformats.org/officeDocument/2006/relationships/image" Target="../media/image92.png"/><Relationship Id="rId4" Type="http://schemas.openxmlformats.org/officeDocument/2006/relationships/image" Target="../media/image1930.png"/><Relationship Id="rId9" Type="http://schemas.openxmlformats.org/officeDocument/2006/relationships/image" Target="../media/image9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3" Type="http://schemas.openxmlformats.org/officeDocument/2006/relationships/image" Target="../media/image103.png"/><Relationship Id="rId7" Type="http://schemas.openxmlformats.org/officeDocument/2006/relationships/image" Target="../media/image105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4.png"/><Relationship Id="rId5" Type="http://schemas.openxmlformats.org/officeDocument/2006/relationships/image" Target="../media/image197.png"/><Relationship Id="rId10" Type="http://schemas.openxmlformats.org/officeDocument/2006/relationships/image" Target="../media/image108.png"/><Relationship Id="rId9" Type="http://schemas.openxmlformats.org/officeDocument/2006/relationships/image" Target="../media/image107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4.png"/><Relationship Id="rId18" Type="http://schemas.openxmlformats.org/officeDocument/2006/relationships/image" Target="../media/image6.png"/><Relationship Id="rId3" Type="http://schemas.openxmlformats.org/officeDocument/2006/relationships/image" Target="../media/image2.png"/><Relationship Id="rId21" Type="http://schemas.openxmlformats.org/officeDocument/2006/relationships/image" Target="../media/image9.png"/><Relationship Id="rId12" Type="http://schemas.openxmlformats.org/officeDocument/2006/relationships/image" Target="../media/image73.png"/><Relationship Id="rId17" Type="http://schemas.openxmlformats.org/officeDocument/2006/relationships/image" Target="../media/image5.png"/><Relationship Id="rId2" Type="http://schemas.openxmlformats.org/officeDocument/2006/relationships/image" Target="../media/image1.png"/><Relationship Id="rId16" Type="http://schemas.openxmlformats.org/officeDocument/2006/relationships/image" Target="../media/image77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72.png"/><Relationship Id="rId5" Type="http://schemas.openxmlformats.org/officeDocument/2006/relationships/image" Target="../media/image4.png"/><Relationship Id="rId15" Type="http://schemas.openxmlformats.org/officeDocument/2006/relationships/image" Target="../media/image76.png"/><Relationship Id="rId10" Type="http://schemas.openxmlformats.org/officeDocument/2006/relationships/image" Target="../media/image711.png"/><Relationship Id="rId19" Type="http://schemas.openxmlformats.org/officeDocument/2006/relationships/image" Target="../media/image7.png"/><Relationship Id="rId4" Type="http://schemas.openxmlformats.org/officeDocument/2006/relationships/image" Target="../media/image3.png"/><Relationship Id="rId14" Type="http://schemas.openxmlformats.org/officeDocument/2006/relationships/image" Target="../media/image75.png"/><Relationship Id="rId2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11" Type="http://schemas.openxmlformats.org/officeDocument/2006/relationships/image" Target="../media/image34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30.png"/><Relationship Id="rId7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17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5.png"/><Relationship Id="rId7" Type="http://schemas.openxmlformats.org/officeDocument/2006/relationships/image" Target="../media/image43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Relationship Id="rId9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9A4C8F-4C3C-4DCB-9FD8-D94372465C1E}"/>
              </a:ext>
            </a:extLst>
          </p:cNvPr>
          <p:cNvSpPr txBox="1"/>
          <p:nvPr/>
        </p:nvSpPr>
        <p:spPr>
          <a:xfrm>
            <a:off x="2056812" y="6047857"/>
            <a:ext cx="9681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b="1" smtClean="0">
                <a:solidFill>
                  <a:srgbClr val="000099"/>
                </a:solidFill>
                <a:ea typeface="Cambria Math" panose="02040503050406030204" pitchFamily="18" charset="0"/>
              </a:rPr>
              <a:t>Lecture 16:  </a:t>
            </a:r>
            <a:r>
              <a:rPr lang="en-US" sz="2000" b="1" dirty="0" smtClean="0">
                <a:solidFill>
                  <a:srgbClr val="000099"/>
                </a:solidFill>
                <a:ea typeface="Cambria Math" panose="02040503050406030204" pitchFamily="18" charset="0"/>
              </a:rPr>
              <a:t>The Josephson effect --- magnetic </a:t>
            </a:r>
            <a:r>
              <a:rPr lang="en-US" sz="2000" b="1" dirty="0">
                <a:solidFill>
                  <a:srgbClr val="000099"/>
                </a:solidFill>
                <a:ea typeface="Cambria Math" panose="02040503050406030204" pitchFamily="18" charset="0"/>
              </a:rPr>
              <a:t>field effects in extended junctions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9A4C8F-4C3C-4DCB-9FD8-D94372465C1E}"/>
              </a:ext>
            </a:extLst>
          </p:cNvPr>
          <p:cNvSpPr txBox="1"/>
          <p:nvPr/>
        </p:nvSpPr>
        <p:spPr>
          <a:xfrm>
            <a:off x="1666978" y="261031"/>
            <a:ext cx="10281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b="1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Lecture 15:  The Josephson effect --- the RSJ model</a:t>
            </a:r>
            <a:endParaRPr lang="en-US" sz="2000" b="1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1739" y="6064135"/>
            <a:ext cx="1105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anose="02040503050406030204" pitchFamily="18" charset="0"/>
              </a:rPr>
              <a:t>Next time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7750" y="243838"/>
            <a:ext cx="730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anose="02040503050406030204" pitchFamily="18" charset="0"/>
              </a:rPr>
              <a:t>Today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9493" y="270411"/>
            <a:ext cx="1012873" cy="316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2996" y="6089819"/>
            <a:ext cx="1577451" cy="316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DFE85D-3962-4468-AC4C-76417401F8F1}"/>
              </a:ext>
            </a:extLst>
          </p:cNvPr>
          <p:cNvSpPr txBox="1"/>
          <p:nvPr/>
        </p:nvSpPr>
        <p:spPr>
          <a:xfrm>
            <a:off x="1114358" y="1308098"/>
            <a:ext cx="10101592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>
                <a:ea typeface="Cambria Math" panose="02040503050406030204" pitchFamily="18" charset="0"/>
              </a:rPr>
              <a:t>D</a:t>
            </a:r>
            <a:r>
              <a:rPr lang="en-US" dirty="0" smtClean="0">
                <a:ea typeface="Cambria Math" panose="02040503050406030204" pitchFamily="18" charset="0"/>
              </a:rPr>
              <a:t>iscussion of the Josephson effect in five parts:</a:t>
            </a:r>
          </a:p>
          <a:p>
            <a:pPr marL="342900" indent="-342900">
              <a:spcAft>
                <a:spcPts val="1800"/>
              </a:spcAft>
              <a:buAutoNum type="arabicPeriod"/>
            </a:pPr>
            <a:r>
              <a:rPr lang="en-US" dirty="0" smtClean="0">
                <a:ea typeface="Cambria Math" panose="02040503050406030204" pitchFamily="18" charset="0"/>
              </a:rPr>
              <a:t>Theory and phenomena</a:t>
            </a:r>
            <a:endParaRPr lang="en-US" dirty="0">
              <a:ea typeface="Cambria Math" panose="02040503050406030204" pitchFamily="18" charset="0"/>
            </a:endParaRP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 smtClean="0">
                <a:ea typeface="Cambria Math" panose="02040503050406030204" pitchFamily="18" charset="0"/>
              </a:rPr>
              <a:t>The RSJ </a:t>
            </a:r>
            <a:r>
              <a:rPr lang="en-US" dirty="0">
                <a:ea typeface="Cambria Math" panose="02040503050406030204" pitchFamily="18" charset="0"/>
              </a:rPr>
              <a:t>model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 smtClean="0">
                <a:ea typeface="Cambria Math" panose="02040503050406030204" pitchFamily="18" charset="0"/>
              </a:rPr>
              <a:t>Magnetic field effects in extended junctions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 smtClean="0">
                <a:ea typeface="Cambria Math" panose="02040503050406030204" pitchFamily="18" charset="0"/>
              </a:rPr>
              <a:t>Fluctuations and quantum tunneling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>
                <a:ea typeface="Cambria Math" panose="02040503050406030204" pitchFamily="18" charset="0"/>
              </a:rPr>
              <a:t>B</a:t>
            </a:r>
            <a:r>
              <a:rPr lang="en-US" dirty="0" smtClean="0">
                <a:ea typeface="Cambria Math" panose="02040503050406030204" pitchFamily="18" charset="0"/>
              </a:rPr>
              <a:t>eyond tunnel junctions (SNS, </a:t>
            </a:r>
            <a:r>
              <a:rPr lang="en-US" dirty="0" err="1" smtClean="0">
                <a:ea typeface="Cambria Math" panose="02040503050406030204" pitchFamily="18" charset="0"/>
              </a:rPr>
              <a:t>microbridges</a:t>
            </a:r>
            <a:r>
              <a:rPr lang="en-US" dirty="0" smtClean="0">
                <a:ea typeface="Cambria Math" panose="02040503050406030204" pitchFamily="18" charset="0"/>
              </a:rPr>
              <a:t>, SFS, …)</a:t>
            </a:r>
          </a:p>
          <a:p>
            <a:pPr>
              <a:spcAft>
                <a:spcPts val="1800"/>
              </a:spcAft>
            </a:pPr>
            <a:endParaRPr lang="en-US" dirty="0" smtClean="0">
              <a:ea typeface="Cambria Math" panose="02040503050406030204" pitchFamily="18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ea typeface="Cambria Math" panose="02040503050406030204" pitchFamily="18" charset="0"/>
              </a:rPr>
              <a:t>	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553804" y="2400286"/>
            <a:ext cx="389206" cy="1735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3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792041" y="268458"/>
            <a:ext cx="74019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</a:rPr>
              <a:t>Josephson dynamics: “phase particle” moving in a tilted washboard potential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89267" y="2744795"/>
            <a:ext cx="4337050" cy="2819400"/>
            <a:chOff x="1270172" y="1747325"/>
            <a:chExt cx="4337050" cy="2819400"/>
          </a:xfrm>
        </p:grpSpPr>
        <p:pic>
          <p:nvPicPr>
            <p:cNvPr id="15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96" t="5609" r="4651" b="10474"/>
            <a:stretch>
              <a:fillRect/>
            </a:stretch>
          </p:blipFill>
          <p:spPr bwMode="auto">
            <a:xfrm>
              <a:off x="1757534" y="1815588"/>
              <a:ext cx="2987675" cy="2547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6" name="Straight Arrow Connector 15"/>
            <p:cNvCxnSpPr/>
            <p:nvPr/>
          </p:nvCxnSpPr>
          <p:spPr>
            <a:xfrm flipV="1">
              <a:off x="1757534" y="4338125"/>
              <a:ext cx="327342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1768647" y="1747325"/>
              <a:ext cx="22225" cy="2589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270172" y="1920363"/>
              <a:ext cx="385762" cy="461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latin typeface="+mn-lt"/>
                </a:rPr>
                <a:t>U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56384" y="4104763"/>
              <a:ext cx="344488" cy="4619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b="1" dirty="0">
                  <a:latin typeface="+mn-lt"/>
                  <a:sym typeface="Symbol" panose="05050102010706020507" pitchFamily="18" charset="2"/>
                </a:rPr>
                <a:t></a:t>
              </a:r>
              <a:endParaRPr lang="en-US" sz="2400" b="1" dirty="0">
                <a:latin typeface="+mn-lt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272009" y="3141150"/>
              <a:ext cx="663575" cy="7938"/>
            </a:xfrm>
            <a:prstGeom prst="line">
              <a:avLst/>
            </a:prstGeom>
            <a:ln w="12700">
              <a:solidFill>
                <a:srgbClr val="FF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795759" y="1993388"/>
              <a:ext cx="7938" cy="1676400"/>
            </a:xfrm>
            <a:prstGeom prst="straightConnector1">
              <a:avLst/>
            </a:prstGeom>
            <a:ln w="127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2002009" y="3993638"/>
              <a:ext cx="1206500" cy="587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921047" y="1785425"/>
              <a:ext cx="1206500" cy="5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TextBox 73"/>
            <p:cNvSpPr txBox="1">
              <a:spLocks noChangeArrowheads="1"/>
            </p:cNvSpPr>
            <p:nvPr/>
          </p:nvSpPr>
          <p:spPr bwMode="auto">
            <a:xfrm>
              <a:off x="2629072" y="3626925"/>
              <a:ext cx="30797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7030A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I</a:t>
              </a:r>
            </a:p>
          </p:txBody>
        </p:sp>
        <p:sp>
          <p:nvSpPr>
            <p:cNvPr id="25" name="TextBox 75"/>
            <p:cNvSpPr txBox="1">
              <a:spLocks noChangeArrowheads="1"/>
            </p:cNvSpPr>
            <p:nvPr/>
          </p:nvSpPr>
          <p:spPr bwMode="auto">
            <a:xfrm>
              <a:off x="4838872" y="2195000"/>
              <a:ext cx="582612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7030A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I=0</a:t>
              </a:r>
            </a:p>
          </p:txBody>
        </p:sp>
        <p:sp>
          <p:nvSpPr>
            <p:cNvPr id="26" name="TextBox 76"/>
            <p:cNvSpPr txBox="1">
              <a:spLocks noChangeArrowheads="1"/>
            </p:cNvSpPr>
            <p:nvPr/>
          </p:nvSpPr>
          <p:spPr bwMode="auto">
            <a:xfrm>
              <a:off x="4856334" y="3126863"/>
              <a:ext cx="75088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rgbClr val="7030A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I=I</a:t>
              </a:r>
              <a:r>
                <a:rPr lang="en-US" altLang="en-US" sz="1600" b="1" baseline="-25000">
                  <a:solidFill>
                    <a:srgbClr val="7030A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2257597" y="2236275"/>
              <a:ext cx="141287" cy="14446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8" name="TextBox 9"/>
          <p:cNvSpPr txBox="1">
            <a:spLocks noChangeArrowheads="1"/>
          </p:cNvSpPr>
          <p:nvPr/>
        </p:nvSpPr>
        <p:spPr bwMode="auto">
          <a:xfrm>
            <a:off x="5370377" y="3162492"/>
            <a:ext cx="29956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+mn-lt"/>
                <a:cs typeface="Times New Roman" panose="02020603050405020304" pitchFamily="18" charset="0"/>
              </a:rPr>
              <a:t>I &lt; </a:t>
            </a:r>
            <a:r>
              <a:rPr lang="en-US" altLang="en-US" sz="1800" b="1" dirty="0" err="1">
                <a:latin typeface="+mn-lt"/>
                <a:cs typeface="Times New Roman" panose="02020603050405020304" pitchFamily="18" charset="0"/>
              </a:rPr>
              <a:t>I</a:t>
            </a:r>
            <a:r>
              <a:rPr lang="en-US" altLang="en-US" sz="1800" b="1" baseline="-25000" dirty="0" err="1">
                <a:latin typeface="+mn-lt"/>
                <a:cs typeface="Times New Roman" panose="02020603050405020304" pitchFamily="18" charset="0"/>
              </a:rPr>
              <a:t>c</a:t>
            </a:r>
            <a:r>
              <a:rPr lang="en-US" altLang="en-US" sz="1800" b="1" dirty="0">
                <a:latin typeface="+mn-lt"/>
                <a:cs typeface="Times New Roman" panose="02020603050405020304" pitchFamily="18" charset="0"/>
              </a:rPr>
              <a:t>: </a:t>
            </a:r>
            <a:r>
              <a:rPr lang="en-US" altLang="en-US" sz="1800" b="1" baseline="-25000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en-US" sz="1800" dirty="0">
                <a:latin typeface="+mn-lt"/>
                <a:cs typeface="Times New Roman" panose="02020603050405020304" pitchFamily="18" charset="0"/>
              </a:rPr>
              <a:t>static solution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  <a:cs typeface="Times New Roman" panose="02020603050405020304" pitchFamily="18" charset="0"/>
              </a:rPr>
              <a:t>    </a:t>
            </a:r>
            <a:r>
              <a:rPr lang="en-US" altLang="en-US" sz="1800" dirty="0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 = constant   V=0</a:t>
            </a:r>
            <a:endParaRPr lang="en-US" altLang="en-US" sz="18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9" name="TextBox 9"/>
          <p:cNvSpPr txBox="1">
            <a:spLocks noChangeArrowheads="1"/>
          </p:cNvSpPr>
          <p:nvPr/>
        </p:nvSpPr>
        <p:spPr bwMode="auto">
          <a:xfrm>
            <a:off x="5370377" y="4705802"/>
            <a:ext cx="5583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+mn-lt"/>
                <a:cs typeface="Times New Roman" panose="02020603050405020304" pitchFamily="18" charset="0"/>
              </a:rPr>
              <a:t>I &gt; </a:t>
            </a:r>
            <a:r>
              <a:rPr lang="en-US" altLang="en-US" sz="1800" b="1" dirty="0" err="1">
                <a:latin typeface="+mn-lt"/>
                <a:cs typeface="Times New Roman" panose="02020603050405020304" pitchFamily="18" charset="0"/>
              </a:rPr>
              <a:t>I</a:t>
            </a:r>
            <a:r>
              <a:rPr lang="en-US" altLang="en-US" sz="1800" b="1" baseline="-25000" dirty="0" err="1">
                <a:latin typeface="+mn-lt"/>
                <a:cs typeface="Times New Roman" panose="02020603050405020304" pitchFamily="18" charset="0"/>
              </a:rPr>
              <a:t>c</a:t>
            </a:r>
            <a:r>
              <a:rPr lang="en-US" altLang="en-US" sz="1800" b="1" dirty="0">
                <a:latin typeface="+mn-lt"/>
                <a:cs typeface="Times New Roman" panose="02020603050405020304" pitchFamily="18" charset="0"/>
              </a:rPr>
              <a:t>: </a:t>
            </a:r>
            <a:r>
              <a:rPr lang="en-US" altLang="en-US" sz="1800" b="1" baseline="-25000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en-US" sz="1800" dirty="0">
                <a:latin typeface="+mn-lt"/>
                <a:cs typeface="Times New Roman" panose="02020603050405020304" pitchFamily="18" charset="0"/>
              </a:rPr>
              <a:t>dynamic solution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  <a:cs typeface="Times New Roman" panose="02020603050405020304" pitchFamily="18" charset="0"/>
              </a:rPr>
              <a:t>    </a:t>
            </a:r>
            <a:r>
              <a:rPr lang="en-US" altLang="en-US" sz="1800" dirty="0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 evolves in time    V &gt; 0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+mn-lt"/>
                <a:cs typeface="Times New Roman" panose="02020603050405020304" pitchFamily="18" charset="0"/>
                <a:sym typeface="Symbol" panose="05050102010706020507" pitchFamily="18" charset="2"/>
              </a:rPr>
              <a:t>    voltage oscillates at the Josephson frequency</a:t>
            </a:r>
            <a:endParaRPr lang="en-US" altLang="en-US" sz="1800" dirty="0"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430851" y="941319"/>
                <a:ext cx="478477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d>
                      <m:acc>
                        <m:accPr>
                          <m:chr m:val="̈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𝑒𝑅</m:t>
                              </m:r>
                            </m:den>
                          </m:f>
                        </m:e>
                      </m:d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𝜕𝜙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</m:func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0851" y="941319"/>
                <a:ext cx="4784771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325492" y="1678782"/>
            <a:ext cx="84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/>
              <a:t>“mass”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403989" y="1699795"/>
            <a:ext cx="1198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/>
              <a:t>“damping”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032112" y="1726583"/>
            <a:ext cx="231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/>
              <a:t>“washboard potential”</a:t>
            </a:r>
            <a:endParaRPr lang="en-US" dirty="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3648C2-E8B1-4A96-BEEC-E79FCB7109F9}"/>
              </a:ext>
            </a:extLst>
          </p:cNvPr>
          <p:cNvGrpSpPr/>
          <p:nvPr/>
        </p:nvGrpSpPr>
        <p:grpSpPr>
          <a:xfrm>
            <a:off x="9605352" y="2437942"/>
            <a:ext cx="1648407" cy="1503378"/>
            <a:chOff x="1583140" y="3370997"/>
            <a:chExt cx="2101756" cy="1810941"/>
          </a:xfrm>
        </p:grpSpPr>
        <p:sp>
          <p:nvSpPr>
            <p:cNvPr id="34" name="Freeform: Shape 2">
              <a:extLst>
                <a:ext uri="{FF2B5EF4-FFF2-40B4-BE49-F238E27FC236}">
                  <a16:creationId xmlns:a16="http://schemas.microsoft.com/office/drawing/2014/main" id="{057D248F-172E-4F68-AEA8-E937F9146A05}"/>
                </a:ext>
              </a:extLst>
            </p:cNvPr>
            <p:cNvSpPr/>
            <p:nvPr/>
          </p:nvSpPr>
          <p:spPr>
            <a:xfrm>
              <a:off x="1583140" y="3370997"/>
              <a:ext cx="2101756" cy="1146412"/>
            </a:xfrm>
            <a:custGeom>
              <a:avLst/>
              <a:gdLst>
                <a:gd name="connsiteX0" fmla="*/ 0 w 1992573"/>
                <a:gd name="connsiteY0" fmla="*/ 0 h 1021924"/>
                <a:gd name="connsiteX1" fmla="*/ 573206 w 1992573"/>
                <a:gd name="connsiteY1" fmla="*/ 750627 h 1021924"/>
                <a:gd name="connsiteX2" fmla="*/ 1201003 w 1992573"/>
                <a:gd name="connsiteY2" fmla="*/ 327546 h 1021924"/>
                <a:gd name="connsiteX3" fmla="*/ 1801505 w 1992573"/>
                <a:gd name="connsiteY3" fmla="*/ 941696 h 1021924"/>
                <a:gd name="connsiteX4" fmla="*/ 1992573 w 1992573"/>
                <a:gd name="connsiteY4" fmla="*/ 996287 h 102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2573" h="1021924">
                  <a:moveTo>
                    <a:pt x="0" y="0"/>
                  </a:moveTo>
                  <a:cubicBezTo>
                    <a:pt x="186519" y="348018"/>
                    <a:pt x="373039" y="696036"/>
                    <a:pt x="573206" y="750627"/>
                  </a:cubicBezTo>
                  <a:cubicBezTo>
                    <a:pt x="773373" y="805218"/>
                    <a:pt x="996287" y="295701"/>
                    <a:pt x="1201003" y="327546"/>
                  </a:cubicBezTo>
                  <a:cubicBezTo>
                    <a:pt x="1405719" y="359391"/>
                    <a:pt x="1669577" y="830239"/>
                    <a:pt x="1801505" y="941696"/>
                  </a:cubicBezTo>
                  <a:cubicBezTo>
                    <a:pt x="1933433" y="1053153"/>
                    <a:pt x="1963003" y="1024720"/>
                    <a:pt x="1992573" y="996287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4C332CC-ED4F-44EF-8DD7-EEF74801D289}"/>
                </a:ext>
              </a:extLst>
            </p:cNvPr>
            <p:cNvSpPr/>
            <p:nvPr/>
          </p:nvSpPr>
          <p:spPr>
            <a:xfrm>
              <a:off x="2156346" y="4067032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10273363-CFF1-4A7E-8F1A-AEFC52986191}"/>
                </a:ext>
              </a:extLst>
            </p:cNvPr>
            <p:cNvCxnSpPr/>
            <p:nvPr/>
          </p:nvCxnSpPr>
          <p:spPr>
            <a:xfrm>
              <a:off x="2293506" y="4694830"/>
              <a:ext cx="103654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57E0C7F-53AA-4B68-B9E0-D4FE29844D32}"/>
                </a:ext>
              </a:extLst>
            </p:cNvPr>
            <p:cNvSpPr txBox="1"/>
            <p:nvPr/>
          </p:nvSpPr>
          <p:spPr>
            <a:xfrm>
              <a:off x="2648007" y="4812606"/>
              <a:ext cx="3275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ϕ</a:t>
              </a:r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E80F49E-00C3-42CE-9AAA-DF1039551CFD}"/>
              </a:ext>
            </a:extLst>
          </p:cNvPr>
          <p:cNvGrpSpPr/>
          <p:nvPr/>
        </p:nvGrpSpPr>
        <p:grpSpPr>
          <a:xfrm>
            <a:off x="10058359" y="5020476"/>
            <a:ext cx="1601011" cy="1514613"/>
            <a:chOff x="4585648" y="3152633"/>
            <a:chExt cx="1794682" cy="2074460"/>
          </a:xfrm>
        </p:grpSpPr>
        <p:sp>
          <p:nvSpPr>
            <p:cNvPr id="39" name="Freeform: Shape 13">
              <a:extLst>
                <a:ext uri="{FF2B5EF4-FFF2-40B4-BE49-F238E27FC236}">
                  <a16:creationId xmlns:a16="http://schemas.microsoft.com/office/drawing/2014/main" id="{94E25C48-9B72-474A-8A5A-4595F0D79A2A}"/>
                </a:ext>
              </a:extLst>
            </p:cNvPr>
            <p:cNvSpPr/>
            <p:nvPr/>
          </p:nvSpPr>
          <p:spPr>
            <a:xfrm>
              <a:off x="4585648" y="3152633"/>
              <a:ext cx="1794682" cy="1698693"/>
            </a:xfrm>
            <a:custGeom>
              <a:avLst/>
              <a:gdLst>
                <a:gd name="connsiteX0" fmla="*/ 0 w 1596788"/>
                <a:gd name="connsiteY0" fmla="*/ 0 h 1419367"/>
                <a:gd name="connsiteX1" fmla="*/ 191068 w 1596788"/>
                <a:gd name="connsiteY1" fmla="*/ 395785 h 1419367"/>
                <a:gd name="connsiteX2" fmla="*/ 709683 w 1596788"/>
                <a:gd name="connsiteY2" fmla="*/ 504967 h 1419367"/>
                <a:gd name="connsiteX3" fmla="*/ 955343 w 1596788"/>
                <a:gd name="connsiteY3" fmla="*/ 928048 h 1419367"/>
                <a:gd name="connsiteX4" fmla="*/ 1282889 w 1596788"/>
                <a:gd name="connsiteY4" fmla="*/ 1078173 h 1419367"/>
                <a:gd name="connsiteX5" fmla="*/ 1596788 w 1596788"/>
                <a:gd name="connsiteY5" fmla="*/ 1419367 h 1419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96788" h="1419367">
                  <a:moveTo>
                    <a:pt x="0" y="0"/>
                  </a:moveTo>
                  <a:cubicBezTo>
                    <a:pt x="36394" y="155812"/>
                    <a:pt x="72788" y="311624"/>
                    <a:pt x="191068" y="395785"/>
                  </a:cubicBezTo>
                  <a:cubicBezTo>
                    <a:pt x="309349" y="479946"/>
                    <a:pt x="582304" y="416257"/>
                    <a:pt x="709683" y="504967"/>
                  </a:cubicBezTo>
                  <a:cubicBezTo>
                    <a:pt x="837062" y="593678"/>
                    <a:pt x="859809" y="832514"/>
                    <a:pt x="955343" y="928048"/>
                  </a:cubicBezTo>
                  <a:cubicBezTo>
                    <a:pt x="1050877" y="1023582"/>
                    <a:pt x="1175982" y="996287"/>
                    <a:pt x="1282889" y="1078173"/>
                  </a:cubicBezTo>
                  <a:cubicBezTo>
                    <a:pt x="1389797" y="1160060"/>
                    <a:pt x="1493292" y="1289713"/>
                    <a:pt x="1596788" y="1419367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C764930-77D1-4713-8DAF-0E9137F8126C}"/>
                </a:ext>
              </a:extLst>
            </p:cNvPr>
            <p:cNvSpPr/>
            <p:nvPr/>
          </p:nvSpPr>
          <p:spPr>
            <a:xfrm>
              <a:off x="5171649" y="3541141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A8FEBA49-4EAE-4083-9CC1-31F98A86B0B9}"/>
                </a:ext>
              </a:extLst>
            </p:cNvPr>
            <p:cNvCxnSpPr>
              <a:cxnSpLocks/>
            </p:cNvCxnSpPr>
            <p:nvPr/>
          </p:nvCxnSpPr>
          <p:spPr>
            <a:xfrm>
              <a:off x="5353550" y="3609721"/>
              <a:ext cx="194267" cy="17825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A2BF278C-9E93-4262-89B2-8C8AF9BE49CA}"/>
                </a:ext>
              </a:extLst>
            </p:cNvPr>
            <p:cNvCxnSpPr/>
            <p:nvPr/>
          </p:nvCxnSpPr>
          <p:spPr>
            <a:xfrm>
              <a:off x="4881105" y="4744251"/>
              <a:ext cx="106452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A8731A0-0A1D-4D5D-947D-701F0FD56025}"/>
                </a:ext>
              </a:extLst>
            </p:cNvPr>
            <p:cNvSpPr txBox="1"/>
            <p:nvPr/>
          </p:nvSpPr>
          <p:spPr>
            <a:xfrm>
              <a:off x="5242773" y="4857761"/>
              <a:ext cx="354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ϕ</a:t>
              </a:r>
              <a:endParaRPr lang="en-US" dirty="0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8DC734AA-8AA5-493E-9FDB-6B08757C3AB9}"/>
              </a:ext>
            </a:extLst>
          </p:cNvPr>
          <p:cNvSpPr txBox="1"/>
          <p:nvPr/>
        </p:nvSpPr>
        <p:spPr>
          <a:xfrm>
            <a:off x="10053346" y="1818159"/>
            <a:ext cx="863351" cy="380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STATIC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7A0F4C1-A988-4F62-9DB3-CE0540662F85}"/>
              </a:ext>
            </a:extLst>
          </p:cNvPr>
          <p:cNvSpPr txBox="1"/>
          <p:nvPr/>
        </p:nvSpPr>
        <p:spPr>
          <a:xfrm>
            <a:off x="10162111" y="4434040"/>
            <a:ext cx="116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DYNAMIC</a:t>
            </a:r>
          </a:p>
        </p:txBody>
      </p:sp>
    </p:spTree>
    <p:extLst>
      <p:ext uri="{BB962C8B-B14F-4D97-AF65-F5344CB8AC3E}">
        <p14:creationId xmlns:p14="http://schemas.microsoft.com/office/powerpoint/2010/main" val="103491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78CA591-2D96-4C88-94AD-25C277C658BB}"/>
                  </a:ext>
                </a:extLst>
              </p:cNvPr>
              <p:cNvSpPr txBox="1"/>
              <p:nvPr/>
            </p:nvSpPr>
            <p:spPr>
              <a:xfrm>
                <a:off x="2057319" y="340455"/>
                <a:ext cx="3902693" cy="997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acc>
                        <m:accPr>
                          <m:chr m:val="̈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+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+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𝜕𝜙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 0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	</a:t>
                </a:r>
                <a:r>
                  <a:rPr lang="en-US" dirty="0"/>
                  <a:t>		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78CA591-2D96-4C88-94AD-25C277C658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319" y="340455"/>
                <a:ext cx="3902693" cy="9973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135928E-F15B-47BC-B36B-6E386AEFBE1C}"/>
              </a:ext>
            </a:extLst>
          </p:cNvPr>
          <p:cNvSpPr txBox="1"/>
          <p:nvPr/>
        </p:nvSpPr>
        <p:spPr>
          <a:xfrm>
            <a:off x="627767" y="539398"/>
            <a:ext cx="92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ENERGY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CB540A-4AE6-4DE9-8217-E3299AF8BA79}"/>
              </a:ext>
            </a:extLst>
          </p:cNvPr>
          <p:cNvSpPr txBox="1"/>
          <p:nvPr/>
        </p:nvSpPr>
        <p:spPr>
          <a:xfrm>
            <a:off x="590116" y="1775343"/>
            <a:ext cx="1781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DIMENSIONLESS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705619" y="1605801"/>
                <a:ext cx="4164025" cy="6948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+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𝜕𝜙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𝜕𝜏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+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𝜕𝜙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</m:func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619" y="1605801"/>
                <a:ext cx="4164025" cy="6948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986433" y="2539138"/>
                <a:ext cx="36023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where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𝑅𝐶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433" y="2539138"/>
                <a:ext cx="3602396" cy="369332"/>
              </a:xfrm>
              <a:prstGeom prst="rect">
                <a:avLst/>
              </a:prstGeom>
              <a:blipFill>
                <a:blip r:embed="rId4"/>
                <a:stretch>
                  <a:fillRect l="-152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991003" y="3191932"/>
                <a:ext cx="249805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=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2ⅇ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ℏ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=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003" y="3191932"/>
                <a:ext cx="2498055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08725" y="2366853"/>
                <a:ext cx="1092543" cy="6951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𝛷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725" y="2366853"/>
                <a:ext cx="1092543" cy="69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991003" y="4046926"/>
                <a:ext cx="794448" cy="6576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ⅈ=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003" y="4046926"/>
                <a:ext cx="794448" cy="6576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991003" y="4833020"/>
                <a:ext cx="1803699" cy="666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𝜕𝜙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𝜕𝜏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003" y="4833020"/>
                <a:ext cx="1803699" cy="66608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882736" y="5863925"/>
                <a:ext cx="2986908" cy="388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736" y="5863925"/>
                <a:ext cx="2986908" cy="388761"/>
              </a:xfrm>
              <a:prstGeom prst="rect">
                <a:avLst/>
              </a:prstGeom>
              <a:blipFill>
                <a:blip r:embed="rId9"/>
                <a:stretch>
                  <a:fillRect t="-7813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247089" y="5863925"/>
                <a:ext cx="20313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What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?	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089" y="5863925"/>
                <a:ext cx="2031325" cy="369332"/>
              </a:xfrm>
              <a:prstGeom prst="rect">
                <a:avLst/>
              </a:prstGeom>
              <a:blipFill>
                <a:blip r:embed="rId10"/>
                <a:stretch>
                  <a:fillRect l="-2703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255250" y="366722"/>
                <a:ext cx="267816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d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5250" y="366722"/>
                <a:ext cx="2678169" cy="7146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6554038" y="539398"/>
            <a:ext cx="779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0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13" grpId="0"/>
      <p:bldP spid="14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A44DF22-2C8D-435E-B82E-510362668296}"/>
                  </a:ext>
                </a:extLst>
              </p:cNvPr>
              <p:cNvSpPr txBox="1"/>
              <p:nvPr/>
            </p:nvSpPr>
            <p:spPr>
              <a:xfrm>
                <a:off x="436817" y="148888"/>
                <a:ext cx="6045958" cy="936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/>
                  <a:t>Static solutions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 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ⅈ&lt;1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ⅈ=</m:t>
                    </m:r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A44DF22-2C8D-435E-B82E-510362668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7" y="148888"/>
                <a:ext cx="6045958" cy="936154"/>
              </a:xfrm>
              <a:prstGeom prst="rect">
                <a:avLst/>
              </a:prstGeom>
              <a:blipFill>
                <a:blip r:embed="rId2"/>
                <a:stretch>
                  <a:fillRect l="-908" t="-3247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19C5C220-8796-41E0-A5D6-FA7271D56D90}"/>
              </a:ext>
            </a:extLst>
          </p:cNvPr>
          <p:cNvGrpSpPr/>
          <p:nvPr/>
        </p:nvGrpSpPr>
        <p:grpSpPr>
          <a:xfrm>
            <a:off x="864948" y="1308469"/>
            <a:ext cx="2663359" cy="1473958"/>
            <a:chOff x="1269242" y="2729552"/>
            <a:chExt cx="2663359" cy="147395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22E8F32-B216-48DC-82E7-E1132D148716}"/>
                </a:ext>
              </a:extLst>
            </p:cNvPr>
            <p:cNvGrpSpPr/>
            <p:nvPr/>
          </p:nvGrpSpPr>
          <p:grpSpPr>
            <a:xfrm>
              <a:off x="1269242" y="2729552"/>
              <a:ext cx="2333767" cy="1473958"/>
              <a:chOff x="1269242" y="2729552"/>
              <a:chExt cx="2333767" cy="1473958"/>
            </a:xfrm>
          </p:grpSpPr>
          <p:sp>
            <p:nvSpPr>
              <p:cNvPr id="10" name="Freeform: Shape 11">
                <a:extLst>
                  <a:ext uri="{FF2B5EF4-FFF2-40B4-BE49-F238E27FC236}">
                    <a16:creationId xmlns:a16="http://schemas.microsoft.com/office/drawing/2014/main" id="{5C7F2E0C-4FF7-452D-8623-F29E8FBA0117}"/>
                  </a:ext>
                </a:extLst>
              </p:cNvPr>
              <p:cNvSpPr/>
              <p:nvPr/>
            </p:nvSpPr>
            <p:spPr>
              <a:xfrm>
                <a:off x="1269242" y="2729552"/>
                <a:ext cx="2333767" cy="1473958"/>
              </a:xfrm>
              <a:custGeom>
                <a:avLst/>
                <a:gdLst>
                  <a:gd name="connsiteX0" fmla="*/ 0 w 2333767"/>
                  <a:gd name="connsiteY0" fmla="*/ 0 h 1473958"/>
                  <a:gd name="connsiteX1" fmla="*/ 668741 w 2333767"/>
                  <a:gd name="connsiteY1" fmla="*/ 955343 h 1473958"/>
                  <a:gd name="connsiteX2" fmla="*/ 1528550 w 2333767"/>
                  <a:gd name="connsiteY2" fmla="*/ 586854 h 1473958"/>
                  <a:gd name="connsiteX3" fmla="*/ 2333767 w 2333767"/>
                  <a:gd name="connsiteY3" fmla="*/ 1473958 h 1473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33767" h="1473958">
                    <a:moveTo>
                      <a:pt x="0" y="0"/>
                    </a:moveTo>
                    <a:cubicBezTo>
                      <a:pt x="206991" y="428767"/>
                      <a:pt x="413983" y="857534"/>
                      <a:pt x="668741" y="955343"/>
                    </a:cubicBezTo>
                    <a:cubicBezTo>
                      <a:pt x="923499" y="1053152"/>
                      <a:pt x="1251046" y="500418"/>
                      <a:pt x="1528550" y="586854"/>
                    </a:cubicBezTo>
                    <a:cubicBezTo>
                      <a:pt x="1806054" y="673290"/>
                      <a:pt x="2069910" y="1073624"/>
                      <a:pt x="2333767" y="1473958"/>
                    </a:cubicBezTo>
                  </a:path>
                </a:pathLst>
              </a:cu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63E70EF-64E6-4AD9-849B-81522DC04F26}"/>
                  </a:ext>
                </a:extLst>
              </p:cNvPr>
              <p:cNvSpPr/>
              <p:nvPr/>
            </p:nvSpPr>
            <p:spPr>
              <a:xfrm>
                <a:off x="1924333" y="3562065"/>
                <a:ext cx="137160" cy="13716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F31B19A-AD11-43DB-ACB6-91682F9628D6}"/>
                </a:ext>
              </a:extLst>
            </p:cNvPr>
            <p:cNvCxnSpPr/>
            <p:nvPr/>
          </p:nvCxnSpPr>
          <p:spPr>
            <a:xfrm>
              <a:off x="2647666" y="3248167"/>
              <a:ext cx="54864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8D0E6B4-2A91-4363-951A-EA6C6A503C24}"/>
                </a:ext>
              </a:extLst>
            </p:cNvPr>
            <p:cNvCxnSpPr/>
            <p:nvPr/>
          </p:nvCxnSpPr>
          <p:spPr>
            <a:xfrm>
              <a:off x="2580792" y="3699225"/>
              <a:ext cx="54864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0246AB58-AB25-4DCF-986A-844CBBF12004}"/>
                    </a:ext>
                  </a:extLst>
                </p:cNvPr>
                <p:cNvSpPr txBox="1"/>
                <p:nvPr/>
              </p:nvSpPr>
              <p:spPr>
                <a:xfrm>
                  <a:off x="3373043" y="3329893"/>
                  <a:ext cx="5595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i="1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𝑈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0246AB58-AB25-4DCF-986A-844CBBF120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73043" y="3329893"/>
                  <a:ext cx="559558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8F7FE1A-3C05-4BC0-897F-A3E07628FD99}"/>
              </a:ext>
            </a:extLst>
          </p:cNvPr>
          <p:cNvGrpSpPr/>
          <p:nvPr/>
        </p:nvGrpSpPr>
        <p:grpSpPr>
          <a:xfrm>
            <a:off x="4257954" y="1276224"/>
            <a:ext cx="2840782" cy="1753354"/>
            <a:chOff x="4750786" y="2662118"/>
            <a:chExt cx="2840782" cy="1753354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36E572A-540D-43DC-9643-FFF9A55BAEC7}"/>
                </a:ext>
              </a:extLst>
            </p:cNvPr>
            <p:cNvCxnSpPr/>
            <p:nvPr/>
          </p:nvCxnSpPr>
          <p:spPr>
            <a:xfrm flipV="1">
              <a:off x="5268036" y="2662118"/>
              <a:ext cx="0" cy="12547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F2D185B3-BF90-46FD-A7E7-7E7DDFC2831B}"/>
                </a:ext>
              </a:extLst>
            </p:cNvPr>
            <p:cNvCxnSpPr/>
            <p:nvPr/>
          </p:nvCxnSpPr>
          <p:spPr>
            <a:xfrm>
              <a:off x="5268036" y="3916907"/>
              <a:ext cx="1828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Freeform: Shape 30">
              <a:extLst>
                <a:ext uri="{FF2B5EF4-FFF2-40B4-BE49-F238E27FC236}">
                  <a16:creationId xmlns:a16="http://schemas.microsoft.com/office/drawing/2014/main" id="{8DC723DA-6242-48F2-8E0E-940A78B6461D}"/>
                </a:ext>
              </a:extLst>
            </p:cNvPr>
            <p:cNvSpPr/>
            <p:nvPr/>
          </p:nvSpPr>
          <p:spPr>
            <a:xfrm>
              <a:off x="5268036" y="2862920"/>
              <a:ext cx="1378424" cy="1067635"/>
            </a:xfrm>
            <a:custGeom>
              <a:avLst/>
              <a:gdLst>
                <a:gd name="connsiteX0" fmla="*/ 0 w 1378424"/>
                <a:gd name="connsiteY0" fmla="*/ 0 h 846161"/>
                <a:gd name="connsiteX1" fmla="*/ 532263 w 1378424"/>
                <a:gd name="connsiteY1" fmla="*/ 491319 h 846161"/>
                <a:gd name="connsiteX2" fmla="*/ 1378424 w 1378424"/>
                <a:gd name="connsiteY2" fmla="*/ 846161 h 84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8424" h="846161">
                  <a:moveTo>
                    <a:pt x="0" y="0"/>
                  </a:moveTo>
                  <a:cubicBezTo>
                    <a:pt x="151263" y="175146"/>
                    <a:pt x="302526" y="350292"/>
                    <a:pt x="532263" y="491319"/>
                  </a:cubicBezTo>
                  <a:cubicBezTo>
                    <a:pt x="762000" y="632346"/>
                    <a:pt x="1070212" y="739253"/>
                    <a:pt x="1378424" y="846161"/>
                  </a:cubicBezTo>
                </a:path>
              </a:pathLst>
            </a:custGeom>
            <a:ln w="28575">
              <a:solidFill>
                <a:srgbClr val="000099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4B948AD-1ABF-4950-B5BB-EA56CCE17193}"/>
                </a:ext>
              </a:extLst>
            </p:cNvPr>
            <p:cNvSpPr txBox="1"/>
            <p:nvPr/>
          </p:nvSpPr>
          <p:spPr>
            <a:xfrm>
              <a:off x="6537279" y="3745889"/>
              <a:ext cx="2047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E8E5483-EC6D-4CAC-81B3-CC8660D0A4C7}"/>
                </a:ext>
              </a:extLst>
            </p:cNvPr>
            <p:cNvSpPr txBox="1"/>
            <p:nvPr/>
          </p:nvSpPr>
          <p:spPr>
            <a:xfrm>
              <a:off x="6523629" y="4046140"/>
              <a:ext cx="327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4CA8DE7-00BE-4BAD-82E6-722D8A01C2C8}"/>
                </a:ext>
              </a:extLst>
            </p:cNvPr>
            <p:cNvSpPr txBox="1"/>
            <p:nvPr/>
          </p:nvSpPr>
          <p:spPr>
            <a:xfrm>
              <a:off x="7140511" y="3739486"/>
              <a:ext cx="451057" cy="382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i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EF9EB0E3-6729-46F5-95A3-B80698F8FAF8}"/>
                    </a:ext>
                  </a:extLst>
                </p:cNvPr>
                <p:cNvSpPr txBox="1"/>
                <p:nvPr/>
              </p:nvSpPr>
              <p:spPr>
                <a:xfrm>
                  <a:off x="4750786" y="3275462"/>
                  <a:ext cx="5595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EF9EB0E3-6729-46F5-95A3-B80698F8FA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0786" y="3275462"/>
                  <a:ext cx="559558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724E365-F542-4587-88F5-CB3DD46C1E93}"/>
                  </a:ext>
                </a:extLst>
              </p:cNvPr>
              <p:cNvSpPr txBox="1"/>
              <p:nvPr/>
            </p:nvSpPr>
            <p:spPr>
              <a:xfrm>
                <a:off x="5547159" y="1556412"/>
                <a:ext cx="7965061" cy="815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ⅈ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ⅈ</m:t>
                                    </m:r>
                                  </m:e>
                                  <m:sup>
                                    <m: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−ⅈ</m:t>
                        </m:r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ⅈ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				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724E365-F542-4587-88F5-CB3DD46C1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159" y="1556412"/>
                <a:ext cx="7965061" cy="8151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40908DFF-1C2A-467A-9F38-478A82798FE4}"/>
              </a:ext>
            </a:extLst>
          </p:cNvPr>
          <p:cNvGrpSpPr/>
          <p:nvPr/>
        </p:nvGrpSpPr>
        <p:grpSpPr>
          <a:xfrm>
            <a:off x="1520039" y="3606195"/>
            <a:ext cx="3192554" cy="2468880"/>
            <a:chOff x="902798" y="6039816"/>
            <a:chExt cx="3192554" cy="2468880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73AAC55-D6A1-44AF-80D7-043B2FF6F4E2}"/>
                </a:ext>
              </a:extLst>
            </p:cNvPr>
            <p:cNvGrpSpPr/>
            <p:nvPr/>
          </p:nvGrpSpPr>
          <p:grpSpPr>
            <a:xfrm>
              <a:off x="902798" y="6039816"/>
              <a:ext cx="2834640" cy="2468880"/>
              <a:chOff x="902798" y="6039816"/>
              <a:chExt cx="2834640" cy="2468880"/>
            </a:xfrm>
          </p:grpSpPr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1A9769AE-9415-40BB-BFC5-3FB6F0EBA0C8}"/>
                  </a:ext>
                </a:extLst>
              </p:cNvPr>
              <p:cNvCxnSpPr/>
              <p:nvPr/>
            </p:nvCxnSpPr>
            <p:spPr>
              <a:xfrm flipV="1">
                <a:off x="2320118" y="6039816"/>
                <a:ext cx="0" cy="24688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5E2D829E-3F6E-4677-AC6A-66E060551CE0}"/>
                  </a:ext>
                </a:extLst>
              </p:cNvPr>
              <p:cNvCxnSpPr/>
              <p:nvPr/>
            </p:nvCxnSpPr>
            <p:spPr>
              <a:xfrm>
                <a:off x="902798" y="7274256"/>
                <a:ext cx="283464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9400FD6B-425D-42E3-82CA-C8FC360CDF9D}"/>
                  </a:ext>
                </a:extLst>
              </p:cNvPr>
              <p:cNvCxnSpPr/>
              <p:nvPr/>
            </p:nvCxnSpPr>
            <p:spPr>
              <a:xfrm>
                <a:off x="1091821" y="6155138"/>
                <a:ext cx="0" cy="22860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D7E04F0-B6C5-4575-AC4A-6E28081B109D}"/>
                  </a:ext>
                </a:extLst>
              </p:cNvPr>
              <p:cNvCxnSpPr/>
              <p:nvPr/>
            </p:nvCxnSpPr>
            <p:spPr>
              <a:xfrm>
                <a:off x="3539887" y="6155138"/>
                <a:ext cx="0" cy="2286000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32" name="Freeform: Shape 49">
                <a:extLst>
                  <a:ext uri="{FF2B5EF4-FFF2-40B4-BE49-F238E27FC236}">
                    <a16:creationId xmlns:a16="http://schemas.microsoft.com/office/drawing/2014/main" id="{B6C70980-35E5-491C-8706-0EFFFD2C4C90}"/>
                  </a:ext>
                </a:extLst>
              </p:cNvPr>
              <p:cNvSpPr/>
              <p:nvPr/>
            </p:nvSpPr>
            <p:spPr>
              <a:xfrm>
                <a:off x="1105469" y="6400800"/>
                <a:ext cx="2402006" cy="1815152"/>
              </a:xfrm>
              <a:custGeom>
                <a:avLst/>
                <a:gdLst>
                  <a:gd name="connsiteX0" fmla="*/ 0 w 2402006"/>
                  <a:gd name="connsiteY0" fmla="*/ 1815152 h 1815152"/>
                  <a:gd name="connsiteX1" fmla="*/ 218364 w 2402006"/>
                  <a:gd name="connsiteY1" fmla="*/ 1378424 h 1815152"/>
                  <a:gd name="connsiteX2" fmla="*/ 1228298 w 2402006"/>
                  <a:gd name="connsiteY2" fmla="*/ 873457 h 1815152"/>
                  <a:gd name="connsiteX3" fmla="*/ 2197289 w 2402006"/>
                  <a:gd name="connsiteY3" fmla="*/ 395785 h 1815152"/>
                  <a:gd name="connsiteX4" fmla="*/ 2402006 w 2402006"/>
                  <a:gd name="connsiteY4" fmla="*/ 0 h 1815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02006" h="1815152">
                    <a:moveTo>
                      <a:pt x="0" y="1815152"/>
                    </a:moveTo>
                    <a:cubicBezTo>
                      <a:pt x="6824" y="1675262"/>
                      <a:pt x="13648" y="1535373"/>
                      <a:pt x="218364" y="1378424"/>
                    </a:cubicBezTo>
                    <a:cubicBezTo>
                      <a:pt x="423080" y="1221475"/>
                      <a:pt x="1228298" y="873457"/>
                      <a:pt x="1228298" y="873457"/>
                    </a:cubicBezTo>
                    <a:cubicBezTo>
                      <a:pt x="1558119" y="709684"/>
                      <a:pt x="2001671" y="541361"/>
                      <a:pt x="2197289" y="395785"/>
                    </a:cubicBezTo>
                    <a:cubicBezTo>
                      <a:pt x="2392907" y="250209"/>
                      <a:pt x="2397456" y="125104"/>
                      <a:pt x="2402006" y="0"/>
                    </a:cubicBezTo>
                  </a:path>
                </a:pathLst>
              </a:custGeom>
              <a:ln w="28575">
                <a:solidFill>
                  <a:srgbClr val="C000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CD44D11-536C-4148-87E9-DE9EB8A84625}"/>
                </a:ext>
              </a:extLst>
            </p:cNvPr>
            <p:cNvSpPr txBox="1"/>
            <p:nvPr/>
          </p:nvSpPr>
          <p:spPr>
            <a:xfrm>
              <a:off x="2117792" y="6106952"/>
              <a:ext cx="446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D1EF36E-D2E8-4ADD-BCB7-08116A132600}"/>
                </a:ext>
              </a:extLst>
            </p:cNvPr>
            <p:cNvSpPr txBox="1"/>
            <p:nvPr/>
          </p:nvSpPr>
          <p:spPr>
            <a:xfrm>
              <a:off x="2115820" y="7963775"/>
              <a:ext cx="4503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AD50C559-93A8-44C0-B90C-B70998E889B6}"/>
                    </a:ext>
                  </a:extLst>
                </p:cNvPr>
                <p:cNvSpPr txBox="1"/>
                <p:nvPr/>
              </p:nvSpPr>
              <p:spPr>
                <a:xfrm>
                  <a:off x="2365161" y="6090233"/>
                  <a:ext cx="532252" cy="562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AD50C559-93A8-44C0-B90C-B70998E889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5161" y="6090233"/>
                  <a:ext cx="532252" cy="5629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89AAB45-FB7C-4485-9C2B-6161B38B30FC}"/>
                </a:ext>
              </a:extLst>
            </p:cNvPr>
            <p:cNvSpPr txBox="1"/>
            <p:nvPr/>
          </p:nvSpPr>
          <p:spPr>
            <a:xfrm>
              <a:off x="1506789" y="8053144"/>
              <a:ext cx="6417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34A3365-2060-47AE-884A-D4B4CC1A9E9A}"/>
                </a:ext>
              </a:extLst>
            </p:cNvPr>
            <p:cNvSpPr txBox="1"/>
            <p:nvPr/>
          </p:nvSpPr>
          <p:spPr>
            <a:xfrm>
              <a:off x="3768828" y="7089590"/>
              <a:ext cx="3265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i</a:t>
              </a:r>
              <a:endParaRPr lang="en-US" dirty="0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ED0F4234-97CD-4113-BF97-DBDB2F35CA61}"/>
              </a:ext>
            </a:extLst>
          </p:cNvPr>
          <p:cNvSpPr txBox="1"/>
          <p:nvPr/>
        </p:nvSpPr>
        <p:spPr>
          <a:xfrm>
            <a:off x="5150686" y="3938703"/>
            <a:ext cx="6365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set current – </a:t>
            </a:r>
            <a:r>
              <a:rPr lang="en-US" dirty="0" smtClean="0"/>
              <a:t>phase </a:t>
            </a:r>
            <a:r>
              <a:rPr lang="en-US" dirty="0"/>
              <a:t>adjusts </a:t>
            </a:r>
            <a:r>
              <a:rPr lang="en-US" dirty="0" smtClean="0"/>
              <a:t>up to maximum value 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6A22040-AB63-4B5D-9D81-56ED3E3FCE01}"/>
              </a:ext>
            </a:extLst>
          </p:cNvPr>
          <p:cNvSpPr txBox="1"/>
          <p:nvPr/>
        </p:nvSpPr>
        <p:spPr>
          <a:xfrm>
            <a:off x="5581146" y="4471303"/>
            <a:ext cx="1835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escape from well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802281" y="538353"/>
                <a:ext cx="262046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ⅈ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 = 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281" y="538353"/>
                <a:ext cx="2620461" cy="7146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393595" y="2750528"/>
                <a:ext cx="14753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close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ⅈ=1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3595" y="2750528"/>
                <a:ext cx="1475340" cy="369332"/>
              </a:xfrm>
              <a:prstGeom prst="rect">
                <a:avLst/>
              </a:prstGeom>
              <a:blipFill>
                <a:blip r:embed="rId8"/>
                <a:stretch>
                  <a:fillRect l="-371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3589164" y="3647736"/>
            <a:ext cx="535552" cy="570893"/>
          </a:xfrm>
          <a:prstGeom prst="arc">
            <a:avLst>
              <a:gd name="adj1" fmla="val 17072521"/>
              <a:gd name="adj2" fmla="val 0"/>
            </a:avLst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0"/>
          <p:cNvSpPr/>
          <p:nvPr/>
        </p:nvSpPr>
        <p:spPr>
          <a:xfrm flipH="1" flipV="1">
            <a:off x="1727784" y="5424826"/>
            <a:ext cx="590344" cy="764327"/>
          </a:xfrm>
          <a:prstGeom prst="arc">
            <a:avLst>
              <a:gd name="adj1" fmla="val 17072521"/>
              <a:gd name="adj2" fmla="val 0"/>
            </a:avLst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D50C559-93A8-44C0-B90C-B70998E889B6}"/>
                  </a:ext>
                </a:extLst>
              </p:cNvPr>
              <p:cNvSpPr txBox="1"/>
              <p:nvPr/>
            </p:nvSpPr>
            <p:spPr>
              <a:xfrm>
                <a:off x="2269385" y="5521309"/>
                <a:ext cx="532252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D50C559-93A8-44C0-B90C-B70998E889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9385" y="5521309"/>
                <a:ext cx="532252" cy="562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8275241" y="2074234"/>
                <a:ext cx="696922" cy="6759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241" y="2074234"/>
                <a:ext cx="696922" cy="6759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8796122" y="2059898"/>
                <a:ext cx="1467133" cy="561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ⅈ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6122" y="2059898"/>
                <a:ext cx="1467133" cy="56105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7934816" y="2259240"/>
                <a:ext cx="4587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816" y="2259240"/>
                <a:ext cx="458779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2758447" y="3157075"/>
                <a:ext cx="3995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8447" y="3157075"/>
                <a:ext cx="399597" cy="369332"/>
              </a:xfrm>
              <a:prstGeom prst="rect">
                <a:avLst/>
              </a:prstGeom>
              <a:blipFill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382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5" grpId="0"/>
      <p:bldP spid="36" grpId="0"/>
      <p:bldP spid="2" grpId="0"/>
      <p:bldP spid="50" grpId="0" animBg="1"/>
      <p:bldP spid="51" grpId="0" animBg="1"/>
      <p:bldP spid="52" grpId="0"/>
      <p:bldP spid="54" grpId="0"/>
      <p:bldP spid="55" grpId="0"/>
      <p:bldP spid="56" grpId="0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93250" y="199551"/>
            <a:ext cx="5737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Phase dynamics in the superconducting state</a:t>
            </a:r>
          </a:p>
        </p:txBody>
      </p:sp>
      <p:pic>
        <p:nvPicPr>
          <p:cNvPr id="11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66"/>
          <a:stretch>
            <a:fillRect/>
          </a:stretch>
        </p:blipFill>
        <p:spPr bwMode="auto">
          <a:xfrm>
            <a:off x="1264236" y="579682"/>
            <a:ext cx="3221038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59949" y="1276594"/>
            <a:ext cx="292367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Equilibrium phase shifts</a:t>
            </a: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657023"/>
              </p:ext>
            </p:extLst>
          </p:nvPr>
        </p:nvGraphicFramePr>
        <p:xfrm>
          <a:off x="9763711" y="2284657"/>
          <a:ext cx="10636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" imgW="634725" imgH="228501" progId="Equation.DSMT4">
                  <p:embed/>
                </p:oleObj>
              </mc:Choice>
              <mc:Fallback>
                <p:oleObj name="Equation" r:id="rId4" imgW="634725" imgH="228501" progId="Equation.DSMT4">
                  <p:embed/>
                  <p:pic>
                    <p:nvPicPr>
                      <p:cNvPr id="2766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711" y="2284657"/>
                        <a:ext cx="10636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749" y="1779832"/>
            <a:ext cx="212090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819137"/>
              </p:ext>
            </p:extLst>
          </p:nvPr>
        </p:nvGraphicFramePr>
        <p:xfrm>
          <a:off x="8125411" y="1047994"/>
          <a:ext cx="1624013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7" imgW="1002865" imgH="482391" progId="Equation.DSMT4">
                  <p:embed/>
                </p:oleObj>
              </mc:Choice>
              <mc:Fallback>
                <p:oleObj name="Equation" r:id="rId7" imgW="1002865" imgH="482391" progId="Equation.DSMT4">
                  <p:embed/>
                  <p:pic>
                    <p:nvPicPr>
                      <p:cNvPr id="2766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5411" y="1047994"/>
                        <a:ext cx="1624013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5061536" y="2365619"/>
            <a:ext cx="24003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Barrier height drops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462674" y="2271957"/>
            <a:ext cx="4762" cy="5969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305511" y="3011732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19" name="TextBox 29"/>
          <p:cNvSpPr txBox="1">
            <a:spLocks noChangeArrowheads="1"/>
          </p:cNvSpPr>
          <p:nvPr/>
        </p:nvSpPr>
        <p:spPr bwMode="auto">
          <a:xfrm>
            <a:off x="2404061" y="863844"/>
            <a:ext cx="400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  <a:sym typeface="Symbol" panose="05050102010706020507" pitchFamily="18" charset="2"/>
              </a:rPr>
              <a:t></a:t>
            </a:r>
            <a:r>
              <a:rPr lang="en-US" altLang="en-US" sz="1800" baseline="-25000">
                <a:latin typeface="Comic Sans MS" panose="030F0702030302020204" pitchFamily="66" charset="0"/>
                <a:sym typeface="Symbol" panose="05050102010706020507" pitchFamily="18" charset="2"/>
              </a:rPr>
              <a:t>0</a:t>
            </a:r>
            <a:endParaRPr lang="en-US" altLang="en-US" sz="1800" baseline="-250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87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006E3B-E401-414C-AF01-0349007D8E63}"/>
              </a:ext>
            </a:extLst>
          </p:cNvPr>
          <p:cNvSpPr txBox="1"/>
          <p:nvPr/>
        </p:nvSpPr>
        <p:spPr>
          <a:xfrm>
            <a:off x="884274" y="100204"/>
            <a:ext cx="5936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Plasma </a:t>
            </a:r>
            <a:r>
              <a:rPr lang="en-US" u="sng" dirty="0" smtClean="0"/>
              <a:t>Oscillations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388DC17-7D28-4933-A102-90963DD782F1}"/>
              </a:ext>
            </a:extLst>
          </p:cNvPr>
          <p:cNvGrpSpPr/>
          <p:nvPr/>
        </p:nvGrpSpPr>
        <p:grpSpPr>
          <a:xfrm>
            <a:off x="1562755" y="1024671"/>
            <a:ext cx="2033516" cy="696036"/>
            <a:chOff x="1419368" y="2237551"/>
            <a:chExt cx="2033516" cy="696036"/>
          </a:xfrm>
        </p:grpSpPr>
        <p:sp>
          <p:nvSpPr>
            <p:cNvPr id="6" name="Freeform: Shape 4">
              <a:extLst>
                <a:ext uri="{FF2B5EF4-FFF2-40B4-BE49-F238E27FC236}">
                  <a16:creationId xmlns:a16="http://schemas.microsoft.com/office/drawing/2014/main" id="{770EBDAD-8AF2-47F3-9C07-925AA8028818}"/>
                </a:ext>
              </a:extLst>
            </p:cNvPr>
            <p:cNvSpPr/>
            <p:nvPr/>
          </p:nvSpPr>
          <p:spPr>
            <a:xfrm>
              <a:off x="1419368" y="2237551"/>
              <a:ext cx="2033516" cy="696036"/>
            </a:xfrm>
            <a:custGeom>
              <a:avLst/>
              <a:gdLst>
                <a:gd name="connsiteX0" fmla="*/ 0 w 1787856"/>
                <a:gd name="connsiteY0" fmla="*/ 0 h 524801"/>
                <a:gd name="connsiteX1" fmla="*/ 395785 w 1787856"/>
                <a:gd name="connsiteY1" fmla="*/ 518615 h 524801"/>
                <a:gd name="connsiteX2" fmla="*/ 1105468 w 1787856"/>
                <a:gd name="connsiteY2" fmla="*/ 286603 h 524801"/>
                <a:gd name="connsiteX3" fmla="*/ 1501253 w 1787856"/>
                <a:gd name="connsiteY3" fmla="*/ 300251 h 524801"/>
                <a:gd name="connsiteX4" fmla="*/ 1787856 w 1787856"/>
                <a:gd name="connsiteY4" fmla="*/ 504967 h 524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7856" h="524801">
                  <a:moveTo>
                    <a:pt x="0" y="0"/>
                  </a:moveTo>
                  <a:cubicBezTo>
                    <a:pt x="105770" y="235424"/>
                    <a:pt x="211540" y="470848"/>
                    <a:pt x="395785" y="518615"/>
                  </a:cubicBezTo>
                  <a:cubicBezTo>
                    <a:pt x="580030" y="566382"/>
                    <a:pt x="921223" y="322997"/>
                    <a:pt x="1105468" y="286603"/>
                  </a:cubicBezTo>
                  <a:cubicBezTo>
                    <a:pt x="1289713" y="250209"/>
                    <a:pt x="1387522" y="263857"/>
                    <a:pt x="1501253" y="300251"/>
                  </a:cubicBezTo>
                  <a:cubicBezTo>
                    <a:pt x="1614984" y="336645"/>
                    <a:pt x="1701420" y="420806"/>
                    <a:pt x="1787856" y="504967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4FCC561-5FBF-4D34-9788-F77B19B20485}"/>
                </a:ext>
              </a:extLst>
            </p:cNvPr>
            <p:cNvSpPr/>
            <p:nvPr/>
          </p:nvSpPr>
          <p:spPr>
            <a:xfrm>
              <a:off x="1878849" y="2811986"/>
              <a:ext cx="109728" cy="1097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D4A8AA9-9DFC-43F4-92A6-5B5C9BDADA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05194" y="2732282"/>
              <a:ext cx="182880" cy="11532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nector: Curved 19">
              <a:extLst>
                <a:ext uri="{FF2B5EF4-FFF2-40B4-BE49-F238E27FC236}">
                  <a16:creationId xmlns:a16="http://schemas.microsoft.com/office/drawing/2014/main" id="{B910207A-117B-436B-B899-D44FF5F42CA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705284" y="2667455"/>
              <a:ext cx="156948" cy="191069"/>
            </a:xfrm>
            <a:prstGeom prst="curvedConnector2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C9368BB-30DB-4AC7-B120-D8A8441EACA0}"/>
                  </a:ext>
                </a:extLst>
              </p:cNvPr>
              <p:cNvSpPr txBox="1"/>
              <p:nvPr/>
            </p:nvSpPr>
            <p:spPr>
              <a:xfrm>
                <a:off x="4257925" y="1139296"/>
                <a:ext cx="244294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Assume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Expand around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C9368BB-30DB-4AC7-B120-D8A8441EA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925" y="1139296"/>
                <a:ext cx="2442949" cy="646331"/>
              </a:xfrm>
              <a:prstGeom prst="rect">
                <a:avLst/>
              </a:prstGeom>
              <a:blipFill>
                <a:blip r:embed="rId2"/>
                <a:stretch>
                  <a:fillRect l="-1995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71E0C369-93C1-4D31-8D99-737C68EF5839}"/>
              </a:ext>
            </a:extLst>
          </p:cNvPr>
          <p:cNvGrpSpPr/>
          <p:nvPr/>
        </p:nvGrpSpPr>
        <p:grpSpPr>
          <a:xfrm>
            <a:off x="5928265" y="4197734"/>
            <a:ext cx="4180040" cy="2481077"/>
            <a:chOff x="-614700" y="7693934"/>
            <a:chExt cx="4180040" cy="2487277"/>
          </a:xfrm>
        </p:grpSpPr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FAECF060-41C8-46DF-9927-6E43EC7E0095}"/>
                </a:ext>
              </a:extLst>
            </p:cNvPr>
            <p:cNvSpPr/>
            <p:nvPr/>
          </p:nvSpPr>
          <p:spPr>
            <a:xfrm>
              <a:off x="-614700" y="8198899"/>
              <a:ext cx="3310396" cy="1982312"/>
            </a:xfrm>
            <a:prstGeom prst="arc">
              <a:avLst>
                <a:gd name="adj1" fmla="val 16200000"/>
                <a:gd name="adj2" fmla="val 21464149"/>
              </a:avLst>
            </a:prstGeom>
            <a:ln w="28575">
              <a:solidFill>
                <a:srgbClr val="000099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EB02704-8187-4E86-ACBE-20DBD3DCE2FD}"/>
                </a:ext>
              </a:extLst>
            </p:cNvPr>
            <p:cNvGrpSpPr/>
            <p:nvPr/>
          </p:nvGrpSpPr>
          <p:grpSpPr>
            <a:xfrm>
              <a:off x="1013750" y="7693934"/>
              <a:ext cx="2551590" cy="1792103"/>
              <a:chOff x="1173707" y="7775820"/>
              <a:chExt cx="2551590" cy="1792103"/>
            </a:xfrm>
          </p:grpSpPr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8D353EE4-AB99-4E32-941A-3F7816354AD0}"/>
                  </a:ext>
                </a:extLst>
              </p:cNvPr>
              <p:cNvCxnSpPr/>
              <p:nvPr/>
            </p:nvCxnSpPr>
            <p:spPr>
              <a:xfrm flipV="1">
                <a:off x="1187355" y="7791094"/>
                <a:ext cx="0" cy="140572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B35D4EE6-6525-4477-A817-8986064CD0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73707" y="9198591"/>
                <a:ext cx="225188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ECBBCA95-450B-4197-8F26-BE90807793FC}"/>
                  </a:ext>
                </a:extLst>
              </p:cNvPr>
              <p:cNvCxnSpPr/>
              <p:nvPr/>
            </p:nvCxnSpPr>
            <p:spPr>
              <a:xfrm flipV="1">
                <a:off x="2842557" y="7775820"/>
                <a:ext cx="0" cy="1422771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>
                    <a:extLst>
                      <a:ext uri="{FF2B5EF4-FFF2-40B4-BE49-F238E27FC236}">
                        <a16:creationId xmlns:a16="http://schemas.microsoft.com/office/drawing/2014/main" id="{038E6552-4CA2-46E6-ADE9-477FF4E6919A}"/>
                      </a:ext>
                    </a:extLst>
                  </p:cNvPr>
                  <p:cNvSpPr txBox="1"/>
                  <p:nvPr/>
                </p:nvSpPr>
                <p:spPr>
                  <a:xfrm>
                    <a:off x="1500169" y="7973856"/>
                    <a:ext cx="535254" cy="39074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0" name="TextBox 39">
                    <a:extLst>
                      <a:ext uri="{FF2B5EF4-FFF2-40B4-BE49-F238E27FC236}">
                        <a16:creationId xmlns:a16="http://schemas.microsoft.com/office/drawing/2014/main" id="{038E6552-4CA2-46E6-ADE9-477FF4E6919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00169" y="7973856"/>
                    <a:ext cx="535254" cy="390748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312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24B549D-B051-411A-9BD6-E15B68A781C6}"/>
                  </a:ext>
                </a:extLst>
              </p:cNvPr>
              <p:cNvSpPr txBox="1"/>
              <p:nvPr/>
            </p:nvSpPr>
            <p:spPr>
              <a:xfrm>
                <a:off x="3438694" y="8986630"/>
                <a:ext cx="2866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i</a:t>
                </a:r>
                <a:endParaRPr lang="en-US" dirty="0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F43BF56-A156-4DCA-9FFF-3D352C225257}"/>
                  </a:ext>
                </a:extLst>
              </p:cNvPr>
              <p:cNvSpPr txBox="1"/>
              <p:nvPr/>
            </p:nvSpPr>
            <p:spPr>
              <a:xfrm>
                <a:off x="2712352" y="9198591"/>
                <a:ext cx="2866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</p:grp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6D6B79C6-047E-4532-9D4F-5A7D15C7B0E5}"/>
              </a:ext>
            </a:extLst>
          </p:cNvPr>
          <p:cNvSpPr txBox="1"/>
          <p:nvPr/>
        </p:nvSpPr>
        <p:spPr>
          <a:xfrm rot="19692987">
            <a:off x="1175977" y="5930590"/>
            <a:ext cx="777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i</a:t>
            </a:r>
            <a:r>
              <a:rPr lang="en-US" sz="1400" dirty="0"/>
              <a:t> small</a:t>
            </a:r>
          </a:p>
        </p:txBody>
      </p:sp>
      <p:sp>
        <p:nvSpPr>
          <p:cNvPr id="2" name="Rectangle 1"/>
          <p:cNvSpPr/>
          <p:nvPr/>
        </p:nvSpPr>
        <p:spPr>
          <a:xfrm>
            <a:off x="1115180" y="585394"/>
            <a:ext cx="3312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Consider small oscillations in well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474921" y="2111850"/>
                <a:ext cx="424270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ℏ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2ⅇ</m:t>
                              </m:r>
                            </m:den>
                          </m:f>
                        </m:e>
                      </m:d>
                      <m:acc>
                        <m:accPr>
                          <m:chr m:val="̈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 +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ℏ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𝑒𝑅</m:t>
                              </m:r>
                            </m:den>
                          </m:f>
                        </m:e>
                      </m:d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 +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func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= 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921" y="2111850"/>
                <a:ext cx="4242700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1425240" y="3003224"/>
            <a:ext cx="2894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Damped </a:t>
            </a:r>
            <a:r>
              <a:rPr lang="en-US" dirty="0" smtClean="0"/>
              <a:t>harmonic oscillator</a:t>
            </a:r>
            <a:r>
              <a:rPr lang="en-US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1848670" y="3345745"/>
                <a:ext cx="2273508" cy="8672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2ⅇ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func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ℏ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670" y="3345745"/>
                <a:ext cx="2273508" cy="8672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127598" y="4158409"/>
                <a:ext cx="3215752" cy="8722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𝑅𝐶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ℏ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598" y="4158409"/>
                <a:ext cx="3215752" cy="8722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2127598" y="4987441"/>
                <a:ext cx="1837746" cy="8672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598" y="4987441"/>
                <a:ext cx="1837746" cy="8672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8724278" y="4395328"/>
                <a:ext cx="3997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4278" y="4395328"/>
                <a:ext cx="399788" cy="369332"/>
              </a:xfrm>
              <a:prstGeom prst="rect">
                <a:avLst/>
              </a:prstGeom>
              <a:blipFill>
                <a:blip r:embed="rId9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10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51179" t="44125"/>
          <a:stretch/>
        </p:blipFill>
        <p:spPr>
          <a:xfrm>
            <a:off x="7570363" y="4452945"/>
            <a:ext cx="1613247" cy="1171923"/>
          </a:xfrm>
          <a:prstGeom prst="rect">
            <a:avLst/>
          </a:prstGeom>
          <a:ln w="28575"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152512" y="5854666"/>
                <a:ext cx="2212336" cy="8672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~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ⅈ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512" y="5854666"/>
                <a:ext cx="2212336" cy="8672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965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  <p:bldP spid="2" grpId="0"/>
      <p:bldP spid="3" grpId="0"/>
      <p:bldP spid="24" grpId="0"/>
      <p:bldP spid="25" grpId="0"/>
      <p:bldP spid="26" grpId="0"/>
      <p:bldP spid="27" grpId="0"/>
      <p:bldP spid="28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Brace 2">
            <a:extLst>
              <a:ext uri="{FF2B5EF4-FFF2-40B4-BE49-F238E27FC236}">
                <a16:creationId xmlns:a16="http://schemas.microsoft.com/office/drawing/2014/main" id="{59022D8C-77BE-4541-81BB-10B563CB2582}"/>
              </a:ext>
            </a:extLst>
          </p:cNvPr>
          <p:cNvSpPr/>
          <p:nvPr/>
        </p:nvSpPr>
        <p:spPr>
          <a:xfrm rot="16200000">
            <a:off x="6798501" y="1494899"/>
            <a:ext cx="208317" cy="1173830"/>
          </a:xfrm>
          <a:prstGeom prst="leftBrace">
            <a:avLst>
              <a:gd name="adj1" fmla="val 32256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FB29A12-FD78-4E41-BE3D-CA57BC092DC7}"/>
                  </a:ext>
                </a:extLst>
              </p:cNvPr>
              <p:cNvSpPr txBox="1"/>
              <p:nvPr/>
            </p:nvSpPr>
            <p:spPr>
              <a:xfrm>
                <a:off x="6506952" y="2281885"/>
                <a:ext cx="754116" cy="402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sub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FB29A12-FD78-4E41-BE3D-CA57BC092D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952" y="2281885"/>
                <a:ext cx="754116" cy="402546"/>
              </a:xfrm>
              <a:prstGeom prst="rect">
                <a:avLst/>
              </a:prstGeom>
              <a:blipFill>
                <a:blip r:embed="rId2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3396E94-D3BA-4F21-B25F-73D67E3DE60B}"/>
                  </a:ext>
                </a:extLst>
              </p:cNvPr>
              <p:cNvSpPr txBox="1"/>
              <p:nvPr/>
            </p:nvSpPr>
            <p:spPr>
              <a:xfrm>
                <a:off x="728869" y="2964007"/>
                <a:ext cx="6155140" cy="388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Josephson inductance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3396E94-D3BA-4F21-B25F-73D67E3DE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69" y="2964007"/>
                <a:ext cx="6155140" cy="388761"/>
              </a:xfrm>
              <a:prstGeom prst="rect">
                <a:avLst/>
              </a:prstGeom>
              <a:blipFill>
                <a:blip r:embed="rId3"/>
                <a:stretch>
                  <a:fillRect t="-625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88FF50A2-07C8-4B89-B157-8B48971169A2}"/>
              </a:ext>
            </a:extLst>
          </p:cNvPr>
          <p:cNvGrpSpPr/>
          <p:nvPr/>
        </p:nvGrpSpPr>
        <p:grpSpPr>
          <a:xfrm>
            <a:off x="690708" y="3462912"/>
            <a:ext cx="3800901" cy="2121246"/>
            <a:chOff x="278604" y="4244820"/>
            <a:chExt cx="3800901" cy="2121246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0CC7B16-7C60-4AB1-A2E3-14FCFC6CCF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37731" y="4790364"/>
              <a:ext cx="0" cy="121465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0EC7EF17-3B3C-4500-936E-C12098129BC6}"/>
                </a:ext>
              </a:extLst>
            </p:cNvPr>
            <p:cNvCxnSpPr>
              <a:cxnSpLocks/>
            </p:cNvCxnSpPr>
            <p:nvPr/>
          </p:nvCxnSpPr>
          <p:spPr>
            <a:xfrm>
              <a:off x="1637731" y="6005015"/>
              <a:ext cx="212905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3F3CF87A-0518-4756-BF85-461B18019FB2}"/>
                </a:ext>
              </a:extLst>
            </p:cNvPr>
            <p:cNvSpPr/>
            <p:nvPr/>
          </p:nvSpPr>
          <p:spPr>
            <a:xfrm flipV="1">
              <a:off x="278604" y="4244820"/>
              <a:ext cx="2718253" cy="1288733"/>
            </a:xfrm>
            <a:prstGeom prst="arc">
              <a:avLst/>
            </a:prstGeom>
            <a:ln w="28575">
              <a:solidFill>
                <a:srgbClr val="008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ADAC475-E079-4217-A457-16250DFEA3C7}"/>
                </a:ext>
              </a:extLst>
            </p:cNvPr>
            <p:cNvCxnSpPr>
              <a:cxnSpLocks/>
            </p:cNvCxnSpPr>
            <p:nvPr/>
          </p:nvCxnSpPr>
          <p:spPr>
            <a:xfrm>
              <a:off x="3045804" y="4794932"/>
              <a:ext cx="0" cy="1237378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281B4B7B-33BC-49E0-BE3A-86A3C5C6E267}"/>
                    </a:ext>
                  </a:extLst>
                </p:cNvPr>
                <p:cNvSpPr txBox="1"/>
                <p:nvPr/>
              </p:nvSpPr>
              <p:spPr>
                <a:xfrm>
                  <a:off x="1009935" y="5343365"/>
                  <a:ext cx="764265" cy="38876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281B4B7B-33BC-49E0-BE3A-86A3C5C6E2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935" y="5343365"/>
                  <a:ext cx="764265" cy="388761"/>
                </a:xfrm>
                <a:prstGeom prst="rect">
                  <a:avLst/>
                </a:prstGeom>
                <a:blipFill>
                  <a:blip r:embed="rId5"/>
                  <a:stretch>
                    <a:fillRect b="-79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F9BC7F5-925B-4F2F-9ADE-3F7DE6D8803C}"/>
                </a:ext>
              </a:extLst>
            </p:cNvPr>
            <p:cNvSpPr txBox="1"/>
            <p:nvPr/>
          </p:nvSpPr>
          <p:spPr>
            <a:xfrm>
              <a:off x="3815729" y="5820349"/>
              <a:ext cx="2637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i</a:t>
              </a:r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939603D-1AE5-4EC5-9E6D-6B188C42C1EE}"/>
                </a:ext>
              </a:extLst>
            </p:cNvPr>
            <p:cNvSpPr txBox="1"/>
            <p:nvPr/>
          </p:nvSpPr>
          <p:spPr>
            <a:xfrm>
              <a:off x="2913917" y="5991434"/>
              <a:ext cx="263774" cy="3746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269F041-2B36-4387-A0CA-7A3B4750896C}"/>
              </a:ext>
            </a:extLst>
          </p:cNvPr>
          <p:cNvSpPr txBox="1"/>
          <p:nvPr/>
        </p:nvSpPr>
        <p:spPr>
          <a:xfrm>
            <a:off x="5517990" y="4491368"/>
            <a:ext cx="4585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Plasma oscillations  –  can be detected in cavity </a:t>
            </a:r>
          </a:p>
          <a:p>
            <a:endParaRPr lang="en-US" dirty="0"/>
          </a:p>
          <a:p>
            <a:r>
              <a:rPr lang="en-US" dirty="0"/>
              <a:t>	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447436" y="1199309"/>
                <a:ext cx="455381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=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func>
                        </m:e>
                      </m:d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=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ℏ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func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ℏ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436" y="1199309"/>
                <a:ext cx="4553811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926696" y="1170311"/>
                <a:ext cx="191462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ℏ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func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696" y="1170311"/>
                <a:ext cx="1914627" cy="7146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505618" y="715857"/>
                <a:ext cx="13417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618" y="715857"/>
                <a:ext cx="1341778" cy="369332"/>
              </a:xfrm>
              <a:prstGeom prst="rect">
                <a:avLst/>
              </a:prstGeom>
              <a:blipFill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951206" y="189982"/>
            <a:ext cx="4723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Oscillations occur because JJ acts like in </a:t>
            </a:r>
            <a:r>
              <a:rPr lang="en-US" u="sng" dirty="0"/>
              <a:t>inductor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3676207" y="2825924"/>
                <a:ext cx="1222514" cy="664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2ⅇ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207" y="2825924"/>
                <a:ext cx="1222514" cy="66492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805530" y="4833803"/>
                <a:ext cx="1605503" cy="563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530" y="4833803"/>
                <a:ext cx="1605503" cy="56303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5431985" y="5841350"/>
            <a:ext cx="4818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This will be a key feature of Josephson junctions for implementation in superconducting qubits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3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4" grpId="0"/>
      <p:bldP spid="16" grpId="0"/>
      <p:bldP spid="17" grpId="0"/>
      <p:bldP spid="18" grpId="0"/>
      <p:bldP spid="20" grpId="0"/>
      <p:bldP spid="21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0829" y="177577"/>
            <a:ext cx="1092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Last time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-155999" y="1609110"/>
                <a:ext cx="777229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5999" y="1609110"/>
                <a:ext cx="7772298" cy="369332"/>
              </a:xfrm>
              <a:prstGeom prst="rect">
                <a:avLst/>
              </a:prstGeom>
              <a:blipFill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398645" y="1555491"/>
                <a:ext cx="3521733" cy="4542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8645" y="1555491"/>
                <a:ext cx="3521733" cy="454227"/>
              </a:xfrm>
              <a:prstGeom prst="rect">
                <a:avLst/>
              </a:prstGeom>
              <a:blipFill>
                <a:blip r:embed="rId3"/>
                <a:stretch>
                  <a:fillRect l="-1560" t="-110667" r="-2426" b="-17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33255" y="2172738"/>
                <a:ext cx="7147419" cy="8188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𝑞𝑝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𝑑𝐸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𝑒𝑉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255" y="2172738"/>
                <a:ext cx="7147419" cy="8188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047125" y="2930663"/>
                <a:ext cx="5579541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nary>
                        <m:naryPr>
                          <m:chr m:val="∬"/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𝑑𝐸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𝑑𝐸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L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𝑒𝑉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125" y="2930663"/>
                <a:ext cx="5579541" cy="8188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9040568" y="2599292"/>
            <a:ext cx="2894597" cy="662746"/>
            <a:chOff x="7408642" y="4396735"/>
            <a:chExt cx="2894597" cy="6627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7408642" y="4476180"/>
                  <a:ext cx="203132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US" dirty="0"/>
                    <a:t>	</a:t>
                  </a:r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08642" y="4476180"/>
                  <a:ext cx="2031325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8275930" y="4396735"/>
                  <a:ext cx="610039" cy="65659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5930" y="4396735"/>
                  <a:ext cx="610039" cy="65659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9132534" y="4396735"/>
                  <a:ext cx="1170705" cy="66274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Rectangle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2534" y="4396735"/>
                  <a:ext cx="1170705" cy="662746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/>
          <p:cNvGrpSpPr/>
          <p:nvPr/>
        </p:nvGrpSpPr>
        <p:grpSpPr>
          <a:xfrm>
            <a:off x="8983531" y="3404465"/>
            <a:ext cx="3068727" cy="664606"/>
            <a:chOff x="6537810" y="4070360"/>
            <a:chExt cx="3068727" cy="6646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7466741" y="4076516"/>
                  <a:ext cx="610039" cy="6584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𝐸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6741" y="4076516"/>
                  <a:ext cx="610039" cy="658450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8435832" y="4070360"/>
                  <a:ext cx="1170705" cy="66460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∆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5832" y="4070360"/>
                  <a:ext cx="1170705" cy="664606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6537810" y="4221075"/>
                  <a:ext cx="101931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≡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7810" y="4221075"/>
                  <a:ext cx="1019318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8063967" y="4221075"/>
                  <a:ext cx="41069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US" dirty="0"/>
                    <a:t> </a:t>
                  </a:r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63967" y="4221075"/>
                  <a:ext cx="410690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Rectangle 15"/>
          <p:cNvSpPr/>
          <p:nvPr/>
        </p:nvSpPr>
        <p:spPr>
          <a:xfrm>
            <a:off x="410830" y="651473"/>
            <a:ext cx="115748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Re-derived the tunneling current keeping pair-interference terms previously neglected --- reproduced the quasiparticle tunneling current and revealed two phase-dependent Josephson effect contributions to the tunneling current: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625822" y="1471305"/>
                <a:ext cx="48468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5822" y="1471305"/>
                <a:ext cx="484683" cy="6127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86641" y="3736768"/>
                <a:ext cx="8926371" cy="818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𝑝𝑣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nary>
                        <m:naryPr>
                          <m:chr m:val="∬"/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𝑑𝐸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𝑑𝐸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nary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41" y="3736768"/>
                <a:ext cx="8926371" cy="81887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Brace 18"/>
          <p:cNvSpPr/>
          <p:nvPr/>
        </p:nvSpPr>
        <p:spPr>
          <a:xfrm>
            <a:off x="8326193" y="2289716"/>
            <a:ext cx="368856" cy="2127516"/>
          </a:xfrm>
          <a:prstGeom prst="rightBrace">
            <a:avLst>
              <a:gd name="adj1" fmla="val 3527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0037" y="4858632"/>
            <a:ext cx="1948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Josephson Effects: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33255" y="5428325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Josephson </a:t>
            </a:r>
            <a:r>
              <a:rPr lang="en-US" dirty="0" smtClean="0"/>
              <a:t>supercurrent: </a:t>
            </a:r>
            <a:r>
              <a:rPr lang="en-US" dirty="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491865" y="5428325"/>
                <a:ext cx="1316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65" y="5428325"/>
                <a:ext cx="1316322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4456502" y="5900282"/>
            <a:ext cx="4853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ea typeface="Cambria Math" panose="02040503050406030204" pitchFamily="18" charset="0"/>
            </a:endParaRP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833255" y="6002699"/>
                <a:ext cx="33434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Josephson relation: 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255" y="6002699"/>
                <a:ext cx="3343479" cy="369332"/>
              </a:xfrm>
              <a:prstGeom prst="rect">
                <a:avLst/>
              </a:prstGeom>
              <a:blipFill>
                <a:blip r:embed="rId20"/>
                <a:stretch>
                  <a:fillRect l="-164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065105" y="5878598"/>
                <a:ext cx="818237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105" y="5878598"/>
                <a:ext cx="818237" cy="61824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5664271" y="5651562"/>
            <a:ext cx="2790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Josephson coupling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584684" y="5478887"/>
                <a:ext cx="3151245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4684" y="5478887"/>
                <a:ext cx="3151245" cy="714683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47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6" grpId="0"/>
      <p:bldP spid="17" grpId="0"/>
      <p:bldP spid="18" grpId="0"/>
      <p:bldP spid="19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7912" y="1990255"/>
            <a:ext cx="9304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10746" y="2853225"/>
            <a:ext cx="4246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electrochemical potential </a:t>
            </a:r>
            <a:r>
              <a:rPr lang="en-US" dirty="0" smtClean="0"/>
              <a:t>( of the pairs</a:t>
            </a:r>
            <a:r>
              <a:rPr lang="en-US" dirty="0"/>
              <a:t>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29748" y="1117943"/>
            <a:ext cx="2059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AC </a:t>
            </a:r>
            <a:r>
              <a:rPr lang="en-US" u="sng" dirty="0" smtClean="0"/>
              <a:t>Josephson effect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29748" y="431716"/>
            <a:ext cx="2070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DC Josephson effect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2850493" y="286479"/>
                <a:ext cx="1567737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0493" y="286479"/>
                <a:ext cx="1567737" cy="6182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6959002" y="429561"/>
                <a:ext cx="33993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e>
                    </m:func>
                  </m:oMath>
                </a14:m>
                <a:r>
                  <a:rPr lang="en-US" dirty="0" smtClean="0"/>
                  <a:t> constant dc current</a:t>
                </a:r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002" y="429561"/>
                <a:ext cx="3399329" cy="369332"/>
              </a:xfrm>
              <a:prstGeom prst="rect">
                <a:avLst/>
              </a:prstGeom>
              <a:blipFill>
                <a:blip r:embed="rId3"/>
                <a:stretch>
                  <a:fillRect t="-8197" r="-107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4928947" y="429561"/>
                <a:ext cx="14449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constant</a:t>
                </a:r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8947" y="429561"/>
                <a:ext cx="1444947" cy="369332"/>
              </a:xfrm>
              <a:prstGeom prst="rect">
                <a:avLst/>
              </a:prstGeom>
              <a:blipFill>
                <a:blip r:embed="rId4"/>
                <a:stretch>
                  <a:fillRect l="-1266" t="-8197" r="-37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2888007" y="1151942"/>
                <a:ext cx="8187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en-US" dirty="0">
                  <a:latin typeface="Calibri" panose="020F050202020403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007" y="1151942"/>
                <a:ext cx="81874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6895272" y="1125768"/>
            <a:ext cx="4643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Phase evolves in time --- supercurrent oscillates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4810746" y="964893"/>
                <a:ext cx="1319015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746" y="964893"/>
                <a:ext cx="1319015" cy="6182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1195102" y="1789833"/>
            <a:ext cx="10715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Believed to be </a:t>
            </a:r>
            <a:r>
              <a:rPr lang="en-US" u="sng" dirty="0"/>
              <a:t>exact</a:t>
            </a:r>
            <a:r>
              <a:rPr lang="en-US" dirty="0"/>
              <a:t> – tested to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&lt;</a:t>
            </a:r>
            <a:r>
              <a:rPr lang="en-US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1ppm independent </a:t>
            </a:r>
            <a:r>
              <a:rPr lang="en-US" dirty="0">
                <a:latin typeface="Calibri" panose="020F0502020204030204" pitchFamily="34" charset="0"/>
                <a:ea typeface="Cambria Math" panose="02040503050406030204" pitchFamily="18" charset="0"/>
              </a:rPr>
              <a:t>of junction type, fields, </a:t>
            </a:r>
            <a:r>
              <a:rPr lang="en-US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temperature frequency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1653072" y="2649732"/>
                <a:ext cx="2666499" cy="8504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ℓ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072" y="2649732"/>
                <a:ext cx="2666499" cy="85042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/>
          <p:cNvSpPr/>
          <p:nvPr/>
        </p:nvSpPr>
        <p:spPr>
          <a:xfrm>
            <a:off x="414178" y="3670735"/>
            <a:ext cx="306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AC Josephson Effect – 2 effects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4175888" y="4682977"/>
                <a:ext cx="484683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888" y="4682977"/>
                <a:ext cx="484683" cy="612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2808269" y="5265004"/>
                <a:ext cx="284315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ℏ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269" y="5265004"/>
                <a:ext cx="2843151" cy="7146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6129761" y="5255957"/>
            <a:ext cx="3784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Periodic (sinusoidal oscillation) in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1239571" y="6152004"/>
                <a:ext cx="2883866" cy="388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Josephson frequency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571" y="6152004"/>
                <a:ext cx="2883866" cy="388761"/>
              </a:xfrm>
              <a:prstGeom prst="rect">
                <a:avLst/>
              </a:prstGeom>
              <a:blipFill>
                <a:blip r:embed="rId10"/>
                <a:stretch>
                  <a:fillRect t="-6250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/>
              <p:cNvSpPr/>
              <p:nvPr/>
            </p:nvSpPr>
            <p:spPr>
              <a:xfrm>
                <a:off x="4542201" y="6130711"/>
                <a:ext cx="24138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4.863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type m:val="lin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𝐻𝑧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Rectangle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201" y="6130711"/>
                <a:ext cx="2413866" cy="369332"/>
              </a:xfrm>
              <a:prstGeom prst="rect">
                <a:avLst/>
              </a:prstGeom>
              <a:blipFill>
                <a:blip r:embed="rId11"/>
                <a:stretch>
                  <a:fillRect t="-118333" r="-18687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4003972" y="6011425"/>
                <a:ext cx="631198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𝑒𝑉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972" y="6011425"/>
                <a:ext cx="631198" cy="6127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6865366" y="6130711"/>
                <a:ext cx="20902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=0.4836 </m:t>
                      </m:r>
                      <m:f>
                        <m:fPr>
                          <m:type m:val="li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𝐺𝐻𝑧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366" y="6130711"/>
                <a:ext cx="2090251" cy="369332"/>
              </a:xfrm>
              <a:prstGeom prst="rect">
                <a:avLst/>
              </a:prstGeom>
              <a:blipFill>
                <a:blip r:embed="rId13"/>
                <a:stretch>
                  <a:fillRect t="-118333" r="-1574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/>
          <p:cNvSpPr/>
          <p:nvPr/>
        </p:nvSpPr>
        <p:spPr>
          <a:xfrm>
            <a:off x="535448" y="4233181"/>
            <a:ext cx="5560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(1)  Apply DC voltage to generate an AC current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1123913" y="4858582"/>
                <a:ext cx="386298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V constant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</a:t>
                </a:r>
                <a:r>
                  <a:rPr lang="en-US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     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𝑉𝑡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913" y="4858582"/>
                <a:ext cx="3862981" cy="369332"/>
              </a:xfrm>
              <a:prstGeom prst="rect">
                <a:avLst/>
              </a:prstGeom>
              <a:blipFill>
                <a:blip r:embed="rId14"/>
                <a:stretch>
                  <a:fillRect l="-1262" t="-1147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/>
          <p:cNvSpPr/>
          <p:nvPr/>
        </p:nvSpPr>
        <p:spPr>
          <a:xfrm>
            <a:off x="3357235" y="2234184"/>
            <a:ext cx="6725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established linearity of frequency to voltage --- standard for the “volt”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2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2" grpId="0"/>
      <p:bldP spid="43" grpId="0"/>
      <p:bldP spid="45" grpId="0"/>
      <p:bldP spid="46" grpId="0"/>
      <p:bldP spid="48" grpId="0"/>
      <p:bldP spid="49" grpId="0"/>
      <p:bldP spid="50" grpId="0"/>
      <p:bldP spid="54" grpId="0"/>
      <p:bldP spid="55" grpId="0"/>
      <p:bldP spid="57" grpId="0"/>
      <p:bldP spid="58" grpId="0"/>
      <p:bldP spid="59" grpId="0"/>
      <p:bldP spid="60" grpId="0"/>
      <p:bldP spid="61" grpId="0"/>
      <p:bldP spid="63" grpId="0"/>
      <p:bldP spid="66" grpId="0"/>
      <p:bldP spid="67" grpId="0"/>
      <p:bldP spid="68" grpId="0"/>
      <p:bldP spid="69" grpId="0"/>
      <p:bldP spid="70" grpId="0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829" y="2653808"/>
            <a:ext cx="4776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Yanson</a:t>
            </a:r>
            <a:r>
              <a:rPr lang="en-US" dirty="0"/>
              <a:t>, et al. – </a:t>
            </a:r>
            <a:r>
              <a:rPr lang="en-US" dirty="0" smtClean="0"/>
              <a:t>directed microwave generated with a resonant cavity</a:t>
            </a:r>
            <a:endParaRPr lang="en-US" dirty="0">
              <a:latin typeface="Calibri" panose="020F0502020204030204" pitchFamily="34" charset="0"/>
              <a:ea typeface="Cambria Math" panose="020405030504060302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432087" y="3563455"/>
            <a:ext cx="2231463" cy="1590567"/>
            <a:chOff x="1118937" y="1127321"/>
            <a:chExt cx="2231463" cy="1590567"/>
          </a:xfrm>
        </p:grpSpPr>
        <p:grpSp>
          <p:nvGrpSpPr>
            <p:cNvPr id="4" name="Group 3"/>
            <p:cNvGrpSpPr/>
            <p:nvPr/>
          </p:nvGrpSpPr>
          <p:grpSpPr>
            <a:xfrm>
              <a:off x="1118937" y="1127321"/>
              <a:ext cx="2231463" cy="1590567"/>
              <a:chOff x="384203" y="1145414"/>
              <a:chExt cx="2231463" cy="1590567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335506" y="1455821"/>
                <a:ext cx="1280160" cy="128016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878306" y="1821581"/>
                <a:ext cx="914400" cy="5486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1792706" y="1821581"/>
                <a:ext cx="27432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1792706" y="2370221"/>
                <a:ext cx="27432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" name="Group 9"/>
              <p:cNvGrpSpPr/>
              <p:nvPr/>
            </p:nvGrpSpPr>
            <p:grpSpPr>
              <a:xfrm>
                <a:off x="1975586" y="2004461"/>
                <a:ext cx="182880" cy="182880"/>
                <a:chOff x="4379495" y="3260558"/>
                <a:chExt cx="457200" cy="553455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4379495" y="3260558"/>
                  <a:ext cx="274320" cy="6015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4379495" y="3332747"/>
                  <a:ext cx="457200" cy="13234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H="1">
                  <a:off x="4379495" y="3489158"/>
                  <a:ext cx="457200" cy="108284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4379495" y="3609474"/>
                  <a:ext cx="457200" cy="144379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4526281" y="3765886"/>
                  <a:ext cx="274320" cy="48127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Connector 10"/>
              <p:cNvCxnSpPr/>
              <p:nvPr/>
            </p:nvCxnSpPr>
            <p:spPr>
              <a:xfrm>
                <a:off x="2085314" y="1821581"/>
                <a:ext cx="0" cy="1828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2067026" y="2179389"/>
                <a:ext cx="0" cy="19083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3" name="Group 12"/>
              <p:cNvGrpSpPr/>
              <p:nvPr/>
            </p:nvGrpSpPr>
            <p:grpSpPr>
              <a:xfrm>
                <a:off x="649705" y="1867301"/>
                <a:ext cx="457200" cy="457200"/>
                <a:chOff x="3000677" y="4112394"/>
                <a:chExt cx="745958" cy="78446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3000677" y="4112394"/>
                  <a:ext cx="745958" cy="78446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3145056" y="4247147"/>
                  <a:ext cx="457200" cy="421105"/>
                  <a:chOff x="2615666" y="4247147"/>
                  <a:chExt cx="457200" cy="421105"/>
                </a:xfrm>
              </p:grpSpPr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2615666" y="4247147"/>
                    <a:ext cx="45720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2707106" y="4403558"/>
                    <a:ext cx="27432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2615666" y="4523874"/>
                    <a:ext cx="45720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2707106" y="4668252"/>
                    <a:ext cx="274320" cy="0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4" name="Straight Connector 13"/>
              <p:cNvCxnSpPr/>
              <p:nvPr/>
            </p:nvCxnSpPr>
            <p:spPr>
              <a:xfrm>
                <a:off x="878304" y="2187341"/>
                <a:ext cx="0" cy="1828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878304" y="1820710"/>
                <a:ext cx="0" cy="13716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1731345" y="2030302"/>
                <a:ext cx="132347" cy="137160"/>
                <a:chOff x="3609474" y="3838074"/>
                <a:chExt cx="274320" cy="274320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>
                  <a:off x="3609474" y="3838074"/>
                  <a:ext cx="274320" cy="27432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H="1">
                  <a:off x="3609474" y="3838074"/>
                  <a:ext cx="274320" cy="27432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TextBox 16"/>
              <p:cNvSpPr txBox="1"/>
              <p:nvPr/>
            </p:nvSpPr>
            <p:spPr>
              <a:xfrm>
                <a:off x="384203" y="1922454"/>
                <a:ext cx="3368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V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33425" y="1145414"/>
                <a:ext cx="8843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CAVITY</a:t>
                </a:r>
              </a:p>
            </p:txBody>
          </p:sp>
        </p:grpSp>
        <p:cxnSp>
          <p:nvCxnSpPr>
            <p:cNvPr id="5" name="Straight Connector 4"/>
            <p:cNvCxnSpPr/>
            <p:nvPr/>
          </p:nvCxnSpPr>
          <p:spPr>
            <a:xfrm>
              <a:off x="2527440" y="1802617"/>
              <a:ext cx="0" cy="549511"/>
            </a:xfrm>
            <a:prstGeom prst="line">
              <a:avLst/>
            </a:prstGeom>
            <a:ln>
              <a:headEnd type="oval"/>
              <a:tailEnd type="oval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12320" y="3576881"/>
                <a:ext cx="4686234" cy="991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Radiated power </a:t>
                </a:r>
                <a:r>
                  <a:rPr lang="en-US" dirty="0"/>
                  <a:t>levels </a:t>
                </a:r>
                <a:r>
                  <a:rPr lang="en-US" dirty="0" smtClean="0"/>
                  <a:t>are very low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</m:sSubSup>
                      <m:r>
                        <a:rPr lang="en-US" b="0" i="1" baseline="30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2∆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20" y="3576881"/>
                <a:ext cx="4686234" cy="991682"/>
              </a:xfrm>
              <a:prstGeom prst="rect">
                <a:avLst/>
              </a:prstGeom>
              <a:blipFill>
                <a:blip r:embed="rId2"/>
                <a:stretch>
                  <a:fillRect t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956885" y="5296164"/>
            <a:ext cx="4225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Actually, much less due to coupling, losses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425562" y="4626171"/>
                <a:ext cx="54237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f>
                        <m:fPr>
                          <m:type m:val="li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5562" y="4626171"/>
                <a:ext cx="5423788" cy="369332"/>
              </a:xfrm>
              <a:prstGeom prst="rect">
                <a:avLst/>
              </a:prstGeom>
              <a:blipFill>
                <a:blip r:embed="rId3"/>
                <a:stretch>
                  <a:fillRect t="-118333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1007" y="5739482"/>
                <a:ext cx="78859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Need to match free space impedance of 377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Ω</a:t>
                </a:r>
                <a:r>
                  <a:rPr lang="en-US" dirty="0">
                    <a:latin typeface="Calibri" panose="020F0502020204030204" pitchFamily="34" charset="0"/>
                    <a:ea typeface="Cambria Math" panose="02040503050406030204" pitchFamily="18" charset="0"/>
                  </a:rPr>
                  <a:t> to </a:t>
                </a:r>
                <a:r>
                  <a:rPr lang="en-US" dirty="0" smtClean="0">
                    <a:latin typeface="Calibri" panose="020F0502020204030204" pitchFamily="34" charset="0"/>
                    <a:ea typeface="Cambria Math" panose="02040503050406030204" pitchFamily="18" charset="0"/>
                  </a:rPr>
                  <a:t>junction resistance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07" y="5739482"/>
                <a:ext cx="7885970" cy="369332"/>
              </a:xfrm>
              <a:prstGeom prst="rect">
                <a:avLst/>
              </a:prstGeom>
              <a:blipFill>
                <a:blip r:embed="rId4"/>
                <a:stretch>
                  <a:fillRect t="-13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5785334" y="736160"/>
            <a:ext cx="3477114" cy="1555913"/>
            <a:chOff x="1159666" y="7349962"/>
            <a:chExt cx="4457231" cy="2076865"/>
          </a:xfrm>
        </p:grpSpPr>
        <p:grpSp>
          <p:nvGrpSpPr>
            <p:cNvPr id="43" name="Group 42"/>
            <p:cNvGrpSpPr/>
            <p:nvPr/>
          </p:nvGrpSpPr>
          <p:grpSpPr>
            <a:xfrm>
              <a:off x="1159666" y="7349962"/>
              <a:ext cx="4425794" cy="2076865"/>
              <a:chOff x="1159666" y="7349962"/>
              <a:chExt cx="4425794" cy="2076865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2476500" y="7369427"/>
                <a:ext cx="1737360" cy="685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476501" y="8055227"/>
                <a:ext cx="1737361" cy="685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476500" y="8741027"/>
                <a:ext cx="1737360" cy="6858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>
                <a:stCxn id="46" idx="1"/>
              </p:cNvCxnSpPr>
              <p:nvPr/>
            </p:nvCxnSpPr>
            <p:spPr>
              <a:xfrm flipH="1">
                <a:off x="1476374" y="8398127"/>
                <a:ext cx="1005840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45" idx="1"/>
              </p:cNvCxnSpPr>
              <p:nvPr/>
            </p:nvCxnSpPr>
            <p:spPr>
              <a:xfrm flipH="1">
                <a:off x="1476374" y="7712327"/>
                <a:ext cx="1005840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Rectangle 49"/>
              <p:cNvSpPr/>
              <p:nvPr/>
            </p:nvSpPr>
            <p:spPr>
              <a:xfrm>
                <a:off x="1359691" y="7873492"/>
                <a:ext cx="228600" cy="27432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Straight Connector 50"/>
              <p:cNvCxnSpPr>
                <a:endCxn id="50" idx="0"/>
              </p:cNvCxnSpPr>
              <p:nvPr/>
            </p:nvCxnSpPr>
            <p:spPr>
              <a:xfrm>
                <a:off x="1473991" y="7712327"/>
                <a:ext cx="0" cy="16116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1473991" y="8272970"/>
                <a:ext cx="0" cy="12515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Rectangle 52"/>
              <p:cNvSpPr/>
              <p:nvPr/>
            </p:nvSpPr>
            <p:spPr>
              <a:xfrm>
                <a:off x="1588291" y="7762904"/>
                <a:ext cx="171450" cy="39947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159666" y="7800747"/>
                <a:ext cx="200025" cy="4354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1428744" y="8018489"/>
                <a:ext cx="9144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428271" y="8272970"/>
                <a:ext cx="9144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46" idx="3"/>
              </p:cNvCxnSpPr>
              <p:nvPr/>
            </p:nvCxnSpPr>
            <p:spPr>
              <a:xfrm>
                <a:off x="4213860" y="8398127"/>
                <a:ext cx="1234439" cy="0"/>
              </a:xfrm>
              <a:prstGeom prst="line">
                <a:avLst/>
              </a:prstGeom>
              <a:ln>
                <a:headEnd type="oval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47" idx="3"/>
              </p:cNvCxnSpPr>
              <p:nvPr/>
            </p:nvCxnSpPr>
            <p:spPr>
              <a:xfrm>
                <a:off x="4213860" y="9083927"/>
                <a:ext cx="1234440" cy="0"/>
              </a:xfrm>
              <a:prstGeom prst="line">
                <a:avLst/>
              </a:prstGeom>
              <a:ln>
                <a:headEnd type="oval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9" name="Group 58"/>
              <p:cNvGrpSpPr/>
              <p:nvPr/>
            </p:nvGrpSpPr>
            <p:grpSpPr>
              <a:xfrm>
                <a:off x="4712023" y="8515767"/>
                <a:ext cx="274320" cy="450521"/>
                <a:chOff x="5311140" y="8524658"/>
                <a:chExt cx="274320" cy="450521"/>
              </a:xfrm>
            </p:grpSpPr>
            <p:sp>
              <p:nvSpPr>
                <p:cNvPr id="74" name="Oval 73"/>
                <p:cNvSpPr/>
                <p:nvPr/>
              </p:nvSpPr>
              <p:spPr>
                <a:xfrm>
                  <a:off x="5311140" y="8524658"/>
                  <a:ext cx="274320" cy="27432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5311140" y="8700859"/>
                  <a:ext cx="274320" cy="27432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0" name="Straight Connector 59"/>
              <p:cNvCxnSpPr>
                <a:stCxn id="74" idx="0"/>
              </p:cNvCxnSpPr>
              <p:nvPr/>
            </p:nvCxnSpPr>
            <p:spPr>
              <a:xfrm flipV="1">
                <a:off x="4849183" y="8398127"/>
                <a:ext cx="0" cy="1176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75" idx="4"/>
              </p:cNvCxnSpPr>
              <p:nvPr/>
            </p:nvCxnSpPr>
            <p:spPr>
              <a:xfrm>
                <a:off x="4849183" y="8966288"/>
                <a:ext cx="0" cy="11763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Oval 61"/>
              <p:cNvSpPr/>
              <p:nvPr/>
            </p:nvSpPr>
            <p:spPr>
              <a:xfrm>
                <a:off x="5311140" y="8603867"/>
                <a:ext cx="274320" cy="27432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3" name="Straight Connector 62"/>
              <p:cNvCxnSpPr>
                <a:stCxn id="62" idx="0"/>
              </p:cNvCxnSpPr>
              <p:nvPr/>
            </p:nvCxnSpPr>
            <p:spPr>
              <a:xfrm flipV="1">
                <a:off x="5448300" y="8398127"/>
                <a:ext cx="0" cy="2057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62" idx="4"/>
              </p:cNvCxnSpPr>
              <p:nvPr/>
            </p:nvCxnSpPr>
            <p:spPr>
              <a:xfrm>
                <a:off x="5448300" y="8878187"/>
                <a:ext cx="0" cy="20574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>
                <a:off x="3086100" y="7788527"/>
                <a:ext cx="0" cy="54864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>
                <a:off x="3086100" y="8515767"/>
                <a:ext cx="0" cy="45720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7" name="TextBox 66"/>
              <p:cNvSpPr txBox="1"/>
              <p:nvPr/>
            </p:nvSpPr>
            <p:spPr>
              <a:xfrm>
                <a:off x="2719387" y="7409699"/>
                <a:ext cx="733424" cy="338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pair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2638425" y="8885325"/>
                <a:ext cx="59055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err="1"/>
                  <a:t>qp</a:t>
                </a:r>
                <a:endParaRPr lang="en-US" sz="1600" dirty="0"/>
              </a:p>
            </p:txBody>
          </p:sp>
          <p:sp>
            <p:nvSpPr>
              <p:cNvPr id="69" name="Freeform 68"/>
              <p:cNvSpPr/>
              <p:nvPr/>
            </p:nvSpPr>
            <p:spPr>
              <a:xfrm rot="761239">
                <a:off x="3247389" y="8103708"/>
                <a:ext cx="371522" cy="603893"/>
              </a:xfrm>
              <a:custGeom>
                <a:avLst/>
                <a:gdLst>
                  <a:gd name="connsiteX0" fmla="*/ 0 w 895350"/>
                  <a:gd name="connsiteY0" fmla="*/ 0 h 933450"/>
                  <a:gd name="connsiteX1" fmla="*/ 123825 w 895350"/>
                  <a:gd name="connsiteY1" fmla="*/ 47625 h 933450"/>
                  <a:gd name="connsiteX2" fmla="*/ 247650 w 895350"/>
                  <a:gd name="connsiteY2" fmla="*/ 9525 h 933450"/>
                  <a:gd name="connsiteX3" fmla="*/ 219075 w 895350"/>
                  <a:gd name="connsiteY3" fmla="*/ 133350 h 933450"/>
                  <a:gd name="connsiteX4" fmla="*/ 371475 w 895350"/>
                  <a:gd name="connsiteY4" fmla="*/ 123825 h 933450"/>
                  <a:gd name="connsiteX5" fmla="*/ 314325 w 895350"/>
                  <a:gd name="connsiteY5" fmla="*/ 304800 h 933450"/>
                  <a:gd name="connsiteX6" fmla="*/ 533400 w 895350"/>
                  <a:gd name="connsiteY6" fmla="*/ 285750 h 933450"/>
                  <a:gd name="connsiteX7" fmla="*/ 419100 w 895350"/>
                  <a:gd name="connsiteY7" fmla="*/ 533400 h 933450"/>
                  <a:gd name="connsiteX8" fmla="*/ 695325 w 895350"/>
                  <a:gd name="connsiteY8" fmla="*/ 428625 h 933450"/>
                  <a:gd name="connsiteX9" fmla="*/ 600075 w 895350"/>
                  <a:gd name="connsiteY9" fmla="*/ 647700 h 933450"/>
                  <a:gd name="connsiteX10" fmla="*/ 733425 w 895350"/>
                  <a:gd name="connsiteY10" fmla="*/ 647700 h 933450"/>
                  <a:gd name="connsiteX11" fmla="*/ 704850 w 895350"/>
                  <a:gd name="connsiteY11" fmla="*/ 800100 h 933450"/>
                  <a:gd name="connsiteX12" fmla="*/ 838200 w 895350"/>
                  <a:gd name="connsiteY12" fmla="*/ 838200 h 933450"/>
                  <a:gd name="connsiteX13" fmla="*/ 895350 w 895350"/>
                  <a:gd name="connsiteY13" fmla="*/ 933450 h 93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895350" h="933450">
                    <a:moveTo>
                      <a:pt x="0" y="0"/>
                    </a:moveTo>
                    <a:cubicBezTo>
                      <a:pt x="41275" y="23019"/>
                      <a:pt x="82550" y="46038"/>
                      <a:pt x="123825" y="47625"/>
                    </a:cubicBezTo>
                    <a:cubicBezTo>
                      <a:pt x="165100" y="49212"/>
                      <a:pt x="231775" y="-4763"/>
                      <a:pt x="247650" y="9525"/>
                    </a:cubicBezTo>
                    <a:cubicBezTo>
                      <a:pt x="263525" y="23813"/>
                      <a:pt x="198438" y="114300"/>
                      <a:pt x="219075" y="133350"/>
                    </a:cubicBezTo>
                    <a:cubicBezTo>
                      <a:pt x="239712" y="152400"/>
                      <a:pt x="355600" y="95250"/>
                      <a:pt x="371475" y="123825"/>
                    </a:cubicBezTo>
                    <a:cubicBezTo>
                      <a:pt x="387350" y="152400"/>
                      <a:pt x="287338" y="277813"/>
                      <a:pt x="314325" y="304800"/>
                    </a:cubicBezTo>
                    <a:cubicBezTo>
                      <a:pt x="341312" y="331787"/>
                      <a:pt x="515938" y="247650"/>
                      <a:pt x="533400" y="285750"/>
                    </a:cubicBezTo>
                    <a:cubicBezTo>
                      <a:pt x="550862" y="323850"/>
                      <a:pt x="392113" y="509588"/>
                      <a:pt x="419100" y="533400"/>
                    </a:cubicBezTo>
                    <a:cubicBezTo>
                      <a:pt x="446087" y="557212"/>
                      <a:pt x="665163" y="409575"/>
                      <a:pt x="695325" y="428625"/>
                    </a:cubicBezTo>
                    <a:cubicBezTo>
                      <a:pt x="725488" y="447675"/>
                      <a:pt x="593725" y="611188"/>
                      <a:pt x="600075" y="647700"/>
                    </a:cubicBezTo>
                    <a:cubicBezTo>
                      <a:pt x="606425" y="684212"/>
                      <a:pt x="715962" y="622300"/>
                      <a:pt x="733425" y="647700"/>
                    </a:cubicBezTo>
                    <a:cubicBezTo>
                      <a:pt x="750888" y="673100"/>
                      <a:pt x="687388" y="768350"/>
                      <a:pt x="704850" y="800100"/>
                    </a:cubicBezTo>
                    <a:cubicBezTo>
                      <a:pt x="722312" y="831850"/>
                      <a:pt x="806450" y="815975"/>
                      <a:pt x="838200" y="838200"/>
                    </a:cubicBezTo>
                    <a:cubicBezTo>
                      <a:pt x="869950" y="860425"/>
                      <a:pt x="895350" y="933450"/>
                      <a:pt x="895350" y="933450"/>
                    </a:cubicBezTo>
                  </a:path>
                </a:pathLst>
              </a:custGeom>
              <a:ln>
                <a:headEnd type="none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943350" y="7349962"/>
                <a:ext cx="32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 flipH="1">
                <a:off x="3962403" y="8037986"/>
                <a:ext cx="167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 flipH="1">
                <a:off x="3901904" y="8685270"/>
                <a:ext cx="2743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533776" y="8258464"/>
                <a:ext cx="600075" cy="410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err="1" smtClean="0"/>
                  <a:t>hf</a:t>
                </a:r>
                <a:endParaRPr lang="en-US" sz="1400" dirty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273998" y="8539632"/>
              <a:ext cx="342899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V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740357" y="222221"/>
            <a:ext cx="2816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Experiments:  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53842" y="1156408"/>
            <a:ext cx="42285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Giaever --- detected microwaves generated</a:t>
            </a:r>
          </a:p>
          <a:p>
            <a:r>
              <a:rPr lang="en-US" dirty="0" smtClean="0"/>
              <a:t>Via photon-assisted quasiparticle tunneling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956885" y="6166422"/>
                <a:ext cx="27243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Typically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 available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885" y="6166422"/>
                <a:ext cx="2724399" cy="369332"/>
              </a:xfrm>
              <a:prstGeom prst="rect">
                <a:avLst/>
              </a:prstGeom>
              <a:blipFill>
                <a:blip r:embed="rId5"/>
                <a:stretch>
                  <a:fillRect l="-1566" t="-10000" r="-1566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127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  <p:bldP spid="33" grpId="0"/>
      <p:bldP spid="34" grpId="0"/>
      <p:bldP spid="36" grpId="0"/>
      <p:bldP spid="76" grpId="0"/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226" y="272330"/>
            <a:ext cx="7294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(2)  Inverse effect (apply AC signal to see the effect on the DC voltage)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60812" y="3961011"/>
            <a:ext cx="824525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b="0" dirty="0">
              <a:ea typeface="Cambria Math" panose="02040503050406030204" pitchFamily="18" charset="0"/>
            </a:endParaRPr>
          </a:p>
          <a:p>
            <a:endParaRPr lang="en-US" dirty="0"/>
          </a:p>
          <a:p>
            <a:pPr>
              <a:spcAft>
                <a:spcPts val="600"/>
              </a:spcAft>
            </a:pPr>
            <a:endParaRPr lang="en-US" i="1" dirty="0">
              <a:latin typeface="Cambria Math" panose="02040503050406030204" pitchFamily="18" charset="0"/>
            </a:endParaRPr>
          </a:p>
          <a:p>
            <a:pPr>
              <a:spcAft>
                <a:spcPts val="600"/>
              </a:spcAft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81364" y="856075"/>
                <a:ext cx="63453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as we did for photon-assisted </a:t>
                </a:r>
                <a:r>
                  <a:rPr lang="en-US" dirty="0"/>
                  <a:t>tunneling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364" y="856075"/>
                <a:ext cx="6345391" cy="369332"/>
              </a:xfrm>
              <a:prstGeom prst="rect">
                <a:avLst/>
              </a:prstGeom>
              <a:blipFill>
                <a:blip r:embed="rId2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440056" y="1423594"/>
                <a:ext cx="1358512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056" y="1423594"/>
                <a:ext cx="1358512" cy="619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386540" y="2207807"/>
                <a:ext cx="342510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den>
                      </m:f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540" y="2207807"/>
                <a:ext cx="3425105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227866" y="3019173"/>
                <a:ext cx="3535199" cy="5821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866" y="3019173"/>
                <a:ext cx="3535199" cy="5821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024932" y="3862914"/>
            <a:ext cx="5071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latin typeface="Calibri" panose="020F0502020204030204" pitchFamily="34" charset="0"/>
              </a:rPr>
              <a:t>Fourier-Bessel series: </a:t>
            </a:r>
            <a:r>
              <a:rPr lang="en-US" dirty="0" smtClean="0">
                <a:latin typeface="Calibri" panose="020F0502020204030204" pitchFamily="34" charset="0"/>
              </a:rPr>
              <a:t>(frequency-modulated </a:t>
            </a:r>
            <a:r>
              <a:rPr lang="en-US" dirty="0">
                <a:latin typeface="Calibri" panose="020F0502020204030204" pitchFamily="34" charset="0"/>
              </a:rPr>
              <a:t>signal)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281364" y="4391289"/>
                <a:ext cx="4313489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364" y="4391289"/>
                <a:ext cx="4313489" cy="847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39336" y="5643548"/>
            <a:ext cx="10097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Like photon-assisted </a:t>
            </a:r>
            <a:r>
              <a:rPr lang="en-US" dirty="0" smtClean="0"/>
              <a:t>tunneling </a:t>
            </a:r>
            <a:r>
              <a:rPr lang="en-US" dirty="0"/>
              <a:t>– </a:t>
            </a:r>
            <a:r>
              <a:rPr lang="en-US" dirty="0" smtClean="0"/>
              <a:t>AC drive has </a:t>
            </a:r>
            <a:r>
              <a:rPr lang="en-US" dirty="0"/>
              <a:t>an effect on </a:t>
            </a:r>
            <a:r>
              <a:rPr lang="en-US" dirty="0" smtClean="0"/>
              <a:t>the low-frequency supercurrent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866299" y="2965295"/>
                <a:ext cx="127041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6299" y="2965295"/>
                <a:ext cx="1270412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7209581" y="308699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Characterizes the amplitude/power of the drive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456651" y="3508300"/>
            <a:ext cx="4571999" cy="2243881"/>
            <a:chOff x="-2260451" y="6302193"/>
            <a:chExt cx="6363218" cy="3515886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260451" y="6302193"/>
              <a:ext cx="6012815" cy="3515886"/>
            </a:xfrm>
            <a:prstGeom prst="rect">
              <a:avLst/>
            </a:prstGeom>
          </p:spPr>
        </p:pic>
        <p:sp>
          <p:nvSpPr>
            <p:cNvPr id="20" name="Oval 19"/>
            <p:cNvSpPr/>
            <p:nvPr/>
          </p:nvSpPr>
          <p:spPr>
            <a:xfrm>
              <a:off x="3501188" y="6828026"/>
              <a:ext cx="601579" cy="60749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93377" y="4011249"/>
            <a:ext cx="3609471" cy="1740932"/>
            <a:chOff x="757991" y="3753853"/>
            <a:chExt cx="3609471" cy="1740932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1130968" y="3753853"/>
              <a:ext cx="0" cy="138363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130968" y="5125453"/>
              <a:ext cx="283945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130968" y="4156910"/>
              <a:ext cx="0" cy="63767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30968" y="4475747"/>
              <a:ext cx="2514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07695" y="4319336"/>
              <a:ext cx="0" cy="36576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44579" y="4199020"/>
              <a:ext cx="0" cy="54864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033337" y="4355430"/>
              <a:ext cx="0" cy="2743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322095" y="4224287"/>
              <a:ext cx="0" cy="5029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538664" y="4355430"/>
              <a:ext cx="0" cy="27432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57991" y="4104008"/>
              <a:ext cx="3128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42610" y="5125453"/>
              <a:ext cx="3248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227997" y="3094169"/>
            <a:ext cx="3764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Current-biased JJ</a:t>
            </a:r>
            <a:r>
              <a:rPr lang="en-US" dirty="0" smtClean="0"/>
              <a:t>:  steps in the I-V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459685" y="3068320"/>
            <a:ext cx="2451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Shapiro steps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855335" y="4035303"/>
                <a:ext cx="1660357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335" y="4035303"/>
                <a:ext cx="1660357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394505" y="5989757"/>
                <a:ext cx="547702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Recall PAT steps: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=2∆±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505" y="5989757"/>
                <a:ext cx="5477022" cy="369332"/>
              </a:xfrm>
              <a:prstGeom prst="rect">
                <a:avLst/>
              </a:prstGeom>
              <a:blipFill>
                <a:blip r:embed="rId4"/>
                <a:stretch>
                  <a:fillRect l="-100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76885" y="194652"/>
                <a:ext cx="30846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Supercurrents at: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85" y="194652"/>
                <a:ext cx="3084691" cy="369332"/>
              </a:xfrm>
              <a:prstGeom prst="rect">
                <a:avLst/>
              </a:prstGeom>
              <a:blipFill>
                <a:blip r:embed="rId5"/>
                <a:stretch>
                  <a:fillRect l="-1581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291909" y="558837"/>
                <a:ext cx="1468094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909" y="558837"/>
                <a:ext cx="1468094" cy="6182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336052" y="1283200"/>
                <a:ext cx="16559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Size scales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052" y="1283200"/>
                <a:ext cx="1655966" cy="369332"/>
              </a:xfrm>
              <a:prstGeom prst="rect">
                <a:avLst/>
              </a:prstGeom>
              <a:blipFill>
                <a:blip r:embed="rId7"/>
                <a:stretch>
                  <a:fillRect l="-294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1118799" y="2325921"/>
            <a:ext cx="3336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Oscillate and decay at </a:t>
            </a:r>
            <a:r>
              <a:rPr lang="en-US" dirty="0"/>
              <a:t>high </a:t>
            </a:r>
            <a:r>
              <a:rPr lang="en-US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power</a:t>
            </a:r>
            <a:endParaRPr lang="en-US" dirty="0">
              <a:latin typeface="Calibri" panose="020F0502020204030204" pitchFamily="34" charset="0"/>
              <a:ea typeface="Cambria Math" panose="020405030504060302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7888" y="3110493"/>
            <a:ext cx="3567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Voltage-biased </a:t>
            </a:r>
            <a:r>
              <a:rPr lang="en-US" dirty="0">
                <a:latin typeface="Calibri" panose="020F0502020204030204" pitchFamily="34" charset="0"/>
                <a:ea typeface="Cambria Math" panose="02040503050406030204" pitchFamily="18" charset="0"/>
              </a:rPr>
              <a:t>JJ: 	</a:t>
            </a:r>
            <a:r>
              <a:rPr lang="en-US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spikes in current</a:t>
            </a:r>
            <a:endParaRPr lang="en-US" dirty="0">
              <a:latin typeface="Calibri" panose="020F0502020204030204" pitchFamily="34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456651" y="6411999"/>
                <a:ext cx="29033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Spacing x2 and relative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6651" y="6411999"/>
                <a:ext cx="2903359" cy="369332"/>
              </a:xfrm>
              <a:prstGeom prst="rect">
                <a:avLst/>
              </a:prstGeom>
              <a:blipFill>
                <a:blip r:embed="rId8"/>
                <a:stretch>
                  <a:fillRect l="-1681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149501" y="1104217"/>
                <a:ext cx="107144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9501" y="1104217"/>
                <a:ext cx="1071447" cy="7146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948664" y="1176792"/>
                <a:ext cx="1206228" cy="5821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den>
                          </m:f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664" y="1176792"/>
                <a:ext cx="1206228" cy="58214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727449" y="683294"/>
            <a:ext cx="3647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Features in the I-V characteristics </a:t>
            </a:r>
            <a:r>
              <a:rPr lang="en-US" dirty="0"/>
              <a:t>at: 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382" y="71794"/>
            <a:ext cx="3791268" cy="2881956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331125" y="1895324"/>
            <a:ext cx="3236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Bessel functions of the first kind 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96952" y="3722284"/>
                <a:ext cx="1660357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952" y="3722284"/>
                <a:ext cx="1660357" cy="71468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986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1" grpId="0"/>
      <p:bldP spid="24" grpId="0"/>
      <p:bldP spid="25" grpId="0"/>
      <p:bldP spid="26" grpId="0"/>
      <p:bldP spid="28" grpId="0"/>
      <p:bldP spid="29" grpId="0"/>
      <p:bldP spid="30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C97CAC0-E2DE-4E15-A592-76A40A9248E1}"/>
              </a:ext>
            </a:extLst>
          </p:cNvPr>
          <p:cNvGrpSpPr/>
          <p:nvPr/>
        </p:nvGrpSpPr>
        <p:grpSpPr>
          <a:xfrm>
            <a:off x="7415680" y="467274"/>
            <a:ext cx="2986185" cy="1799992"/>
            <a:chOff x="1565753" y="4283901"/>
            <a:chExt cx="2986185" cy="179999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BAF54B2-A165-41AA-86A0-A478705795D2}"/>
                </a:ext>
              </a:extLst>
            </p:cNvPr>
            <p:cNvGrpSpPr/>
            <p:nvPr/>
          </p:nvGrpSpPr>
          <p:grpSpPr>
            <a:xfrm>
              <a:off x="1565753" y="4283901"/>
              <a:ext cx="2654263" cy="1799992"/>
              <a:chOff x="1565753" y="4283901"/>
              <a:chExt cx="2654263" cy="1799992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BAAE06B4-75E8-4688-8719-1F585455B491}"/>
                  </a:ext>
                </a:extLst>
              </p:cNvPr>
              <p:cNvCxnSpPr/>
              <p:nvPr/>
            </p:nvCxnSpPr>
            <p:spPr>
              <a:xfrm>
                <a:off x="1565753" y="4283901"/>
                <a:ext cx="18288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F4063DA7-0274-4212-8BCE-630C42A66CD7}"/>
                  </a:ext>
                </a:extLst>
              </p:cNvPr>
              <p:cNvCxnSpPr/>
              <p:nvPr/>
            </p:nvCxnSpPr>
            <p:spPr>
              <a:xfrm>
                <a:off x="3394553" y="4283901"/>
                <a:ext cx="0" cy="457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37662084-E7CC-444E-8076-1B62CF984440}"/>
                  </a:ext>
                </a:extLst>
              </p:cNvPr>
              <p:cNvCxnSpPr/>
              <p:nvPr/>
            </p:nvCxnSpPr>
            <p:spPr>
              <a:xfrm>
                <a:off x="2663033" y="4741101"/>
                <a:ext cx="146304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FF82451C-F1E0-4C12-996A-80FC96851880}"/>
                  </a:ext>
                </a:extLst>
              </p:cNvPr>
              <p:cNvCxnSpPr/>
              <p:nvPr/>
            </p:nvCxnSpPr>
            <p:spPr>
              <a:xfrm>
                <a:off x="2663033" y="4741101"/>
                <a:ext cx="0" cy="36576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E7C244A0-634E-43EB-8B5C-78C9FAFB97D3}"/>
                  </a:ext>
                </a:extLst>
              </p:cNvPr>
              <p:cNvCxnSpPr/>
              <p:nvPr/>
            </p:nvCxnSpPr>
            <p:spPr>
              <a:xfrm>
                <a:off x="2525873" y="5106861"/>
                <a:ext cx="27432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4B867CF6-5A18-4262-BBF0-83BA6453B00F}"/>
                  </a:ext>
                </a:extLst>
              </p:cNvPr>
              <p:cNvCxnSpPr/>
              <p:nvPr/>
            </p:nvCxnSpPr>
            <p:spPr>
              <a:xfrm>
                <a:off x="2525247" y="5248406"/>
                <a:ext cx="27432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4B31AC8-64C4-4B6B-A268-712A73451C03}"/>
                  </a:ext>
                </a:extLst>
              </p:cNvPr>
              <p:cNvCxnSpPr/>
              <p:nvPr/>
            </p:nvCxnSpPr>
            <p:spPr>
              <a:xfrm>
                <a:off x="2663033" y="5248406"/>
                <a:ext cx="0" cy="36576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76AC9110-6DB8-4D4A-9FDE-3699E29C707E}"/>
                  </a:ext>
                </a:extLst>
              </p:cNvPr>
              <p:cNvCxnSpPr/>
              <p:nvPr/>
            </p:nvCxnSpPr>
            <p:spPr>
              <a:xfrm>
                <a:off x="2663033" y="5626693"/>
                <a:ext cx="146304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8A2B6855-0102-4D5D-9FDE-E203950087B7}"/>
                  </a:ext>
                </a:extLst>
              </p:cNvPr>
              <p:cNvGrpSpPr/>
              <p:nvPr/>
            </p:nvGrpSpPr>
            <p:grpSpPr>
              <a:xfrm>
                <a:off x="4032129" y="5038595"/>
                <a:ext cx="187887" cy="319412"/>
                <a:chOff x="5473866" y="4421688"/>
                <a:chExt cx="313158" cy="501041"/>
              </a:xfrm>
            </p:grpSpPr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97182B1E-C03B-4BBF-BEF3-54D0DB8E42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473874" y="4421688"/>
                  <a:ext cx="187890" cy="50104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35F3B9A9-339A-419A-8F8A-738AD7441F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73875" y="4471792"/>
                  <a:ext cx="313149" cy="10020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DD8C17D0-9984-4DEF-9B1F-E8034407E6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473871" y="4572000"/>
                  <a:ext cx="313153" cy="10020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10CE337D-2DA5-4461-8CFB-A209A130A9AE}"/>
                    </a:ext>
                  </a:extLst>
                </p:cNvPr>
                <p:cNvCxnSpPr/>
                <p:nvPr/>
              </p:nvCxnSpPr>
              <p:spPr>
                <a:xfrm>
                  <a:off x="5473872" y="4672208"/>
                  <a:ext cx="313148" cy="68893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2D485A18-76CE-439A-A0C3-7FA94F4CB6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473866" y="4741100"/>
                  <a:ext cx="313153" cy="11899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148BA669-9A52-4F21-A506-5897CBA7AD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73866" y="4860097"/>
                  <a:ext cx="187898" cy="62632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D07979F5-39E8-44FB-A737-A29649704E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31085" y="5358007"/>
                <a:ext cx="0" cy="27432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333AD096-D775-43EB-8E86-FEA354988BCE}"/>
                  </a:ext>
                </a:extLst>
              </p:cNvPr>
              <p:cNvCxnSpPr/>
              <p:nvPr/>
            </p:nvCxnSpPr>
            <p:spPr>
              <a:xfrm>
                <a:off x="4126071" y="4741101"/>
                <a:ext cx="0" cy="29260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B8756591-2BC0-4906-AA13-B3F40E24766F}"/>
                  </a:ext>
                </a:extLst>
              </p:cNvPr>
              <p:cNvCxnSpPr/>
              <p:nvPr/>
            </p:nvCxnSpPr>
            <p:spPr>
              <a:xfrm>
                <a:off x="3394553" y="5626693"/>
                <a:ext cx="0" cy="4572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FFC0BC51-B127-4E5A-978D-CBD3422E5982}"/>
                  </a:ext>
                </a:extLst>
              </p:cNvPr>
              <p:cNvCxnSpPr/>
              <p:nvPr/>
            </p:nvCxnSpPr>
            <p:spPr>
              <a:xfrm flipH="1">
                <a:off x="1565753" y="6083893"/>
                <a:ext cx="182880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2AAF38C0-0636-44F4-9BF4-5F90B0AB9B16}"/>
                  </a:ext>
                </a:extLst>
              </p:cNvPr>
              <p:cNvCxnSpPr/>
              <p:nvPr/>
            </p:nvCxnSpPr>
            <p:spPr>
              <a:xfrm>
                <a:off x="3394553" y="4741101"/>
                <a:ext cx="0" cy="885592"/>
              </a:xfrm>
              <a:prstGeom prst="line">
                <a:avLst/>
              </a:prstGeom>
              <a:ln>
                <a:headEnd type="oval"/>
                <a:tailEnd type="oval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B988098-C2D2-4CB1-BD55-281A12EE6665}"/>
                  </a:ext>
                </a:extLst>
              </p:cNvPr>
              <p:cNvSpPr txBox="1"/>
              <p:nvPr/>
            </p:nvSpPr>
            <p:spPr>
              <a:xfrm>
                <a:off x="3244241" y="4999230"/>
                <a:ext cx="300619" cy="40011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X</a:t>
                </a:r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C19C083-D57B-4655-84A1-AF60E8ABF79A}"/>
                </a:ext>
              </a:extLst>
            </p:cNvPr>
            <p:cNvSpPr txBox="1"/>
            <p:nvPr/>
          </p:nvSpPr>
          <p:spPr>
            <a:xfrm>
              <a:off x="4251314" y="5013634"/>
              <a:ext cx="300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7EE4B04-FB0F-4313-8576-CBC8AB539E36}"/>
                </a:ext>
              </a:extLst>
            </p:cNvPr>
            <p:cNvSpPr txBox="1"/>
            <p:nvPr/>
          </p:nvSpPr>
          <p:spPr>
            <a:xfrm>
              <a:off x="2240274" y="4988675"/>
              <a:ext cx="300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9C357019-FB57-4116-8EA3-DB748CABFE16}"/>
                    </a:ext>
                  </a:extLst>
                </p:cNvPr>
                <p:cNvSpPr txBox="1"/>
                <p:nvPr/>
              </p:nvSpPr>
              <p:spPr>
                <a:xfrm>
                  <a:off x="3294342" y="4781370"/>
                  <a:ext cx="57618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9C357019-FB57-4116-8EA3-DB748CABFE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4342" y="4781370"/>
                  <a:ext cx="576189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9720F5B7-80FF-40D9-8FAC-116234E32581}"/>
              </a:ext>
            </a:extLst>
          </p:cNvPr>
          <p:cNvSpPr txBox="1"/>
          <p:nvPr/>
        </p:nvSpPr>
        <p:spPr>
          <a:xfrm>
            <a:off x="862674" y="2623573"/>
            <a:ext cx="10339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Lumped-circuit </a:t>
            </a:r>
            <a:r>
              <a:rPr lang="en-US" dirty="0"/>
              <a:t>model – useful for </a:t>
            </a:r>
            <a:r>
              <a:rPr lang="en-US" dirty="0" smtClean="0"/>
              <a:t>calculating IV </a:t>
            </a:r>
            <a:r>
              <a:rPr lang="en-US" dirty="0"/>
              <a:t>characteristics, coupling to external </a:t>
            </a:r>
            <a:r>
              <a:rPr lang="en-US" dirty="0" smtClean="0"/>
              <a:t>circuits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03243" y="132930"/>
            <a:ext cx="1147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RSJ Model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03243" y="595411"/>
            <a:ext cx="4727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Discussed SC, </a:t>
            </a:r>
            <a:r>
              <a:rPr lang="en-US" dirty="0" err="1"/>
              <a:t>qp</a:t>
            </a:r>
            <a:r>
              <a:rPr lang="en-US" dirty="0"/>
              <a:t> tunneling, Josephson tunneling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16159" y="1094190"/>
            <a:ext cx="391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 real junctions, both </a:t>
            </a:r>
            <a:r>
              <a:rPr lang="en-US" dirty="0" err="1"/>
              <a:t>qp</a:t>
            </a:r>
            <a:r>
              <a:rPr lang="en-US" dirty="0"/>
              <a:t> &amp; pairs tunnel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50340" y="3280582"/>
                <a:ext cx="815439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Tunneling H approach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	supercurrent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~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qp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 smtClean="0"/>
                  <a:t>), </a:t>
                </a:r>
                <a:r>
                  <a:rPr lang="en-US" dirty="0"/>
                  <a:t>qp/pair (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</m:func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340" y="3280582"/>
                <a:ext cx="8154398" cy="646331"/>
              </a:xfrm>
              <a:prstGeom prst="rect">
                <a:avLst/>
              </a:prstGeom>
              <a:blipFill>
                <a:blip r:embed="rId4"/>
                <a:stretch>
                  <a:fillRect l="-673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965961" y="4071194"/>
                <a:ext cx="33314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(1)   Supercurrent: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961" y="4071194"/>
                <a:ext cx="3331489" cy="369332"/>
              </a:xfrm>
              <a:prstGeom prst="rect">
                <a:avLst/>
              </a:prstGeom>
              <a:blipFill>
                <a:blip r:embed="rId5"/>
                <a:stretch>
                  <a:fillRect l="-146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5511359" y="4115028"/>
                <a:ext cx="48905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assume 1-D junction (single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/>
                  <a:t>), field will modify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1359" y="4115028"/>
                <a:ext cx="4890506" cy="369332"/>
              </a:xfrm>
              <a:prstGeom prst="rect">
                <a:avLst/>
              </a:prstGeom>
              <a:blipFill>
                <a:blip r:embed="rId6"/>
                <a:stretch>
                  <a:fillRect l="-99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965961" y="4651129"/>
            <a:ext cx="632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(2</a:t>
            </a:r>
            <a:r>
              <a:rPr lang="en-US" dirty="0" smtClean="0"/>
              <a:t>)   R </a:t>
            </a:r>
            <a:r>
              <a:rPr lang="en-US" dirty="0"/>
              <a:t>is </a:t>
            </a:r>
            <a:r>
              <a:rPr lang="en-US" dirty="0" err="1"/>
              <a:t>qp</a:t>
            </a:r>
            <a:r>
              <a:rPr lang="en-US" dirty="0"/>
              <a:t> resistance (non-linear) – take to be linear for simplicity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1963862" y="5165808"/>
                <a:ext cx="8137379" cy="3907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𝑞𝑝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(valid for SNS, </a:t>
                </a:r>
                <a:r>
                  <a:rPr lang="en-US" dirty="0" err="1"/>
                  <a:t>microbridges</a:t>
                </a:r>
                <a:r>
                  <a:rPr lang="en-US" dirty="0"/>
                  <a:t>, external resistive shunt, … ) </a:t>
                </a: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862" y="5165808"/>
                <a:ext cx="8137379" cy="390748"/>
              </a:xfrm>
              <a:prstGeom prst="rect">
                <a:avLst/>
              </a:prstGeom>
              <a:blipFill>
                <a:blip r:embed="rId7"/>
                <a:stretch>
                  <a:fillRect t="-6154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915494" y="5831229"/>
            <a:ext cx="3033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(3) </a:t>
            </a:r>
            <a:r>
              <a:rPr lang="en-US" dirty="0" smtClean="0"/>
              <a:t> C </a:t>
            </a:r>
            <a:r>
              <a:rPr lang="en-US" dirty="0"/>
              <a:t>is </a:t>
            </a:r>
            <a:r>
              <a:rPr lang="en-US" dirty="0" smtClean="0"/>
              <a:t>geometric capacitance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631507" y="1725720"/>
            <a:ext cx="6096001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RSJ – </a:t>
            </a:r>
            <a:r>
              <a:rPr lang="en-US" dirty="0" smtClean="0"/>
              <a:t>resistively-shunted junction model  (</a:t>
            </a:r>
            <a:r>
              <a:rPr lang="en-US" dirty="0" err="1"/>
              <a:t>McCumber</a:t>
            </a:r>
            <a:r>
              <a:rPr lang="en-US" dirty="0"/>
              <a:t> &amp; Stuart)</a:t>
            </a:r>
          </a:p>
        </p:txBody>
      </p:sp>
    </p:spTree>
    <p:extLst>
      <p:ext uri="{BB962C8B-B14F-4D97-AF65-F5344CB8AC3E}">
        <p14:creationId xmlns:p14="http://schemas.microsoft.com/office/powerpoint/2010/main" val="12314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33" grpId="0"/>
      <p:bldP spid="35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36B8F8-A4C0-40B3-BAC3-5A958B0D505B}"/>
              </a:ext>
            </a:extLst>
          </p:cNvPr>
          <p:cNvSpPr txBox="1"/>
          <p:nvPr/>
        </p:nvSpPr>
        <p:spPr>
          <a:xfrm>
            <a:off x="545824" y="215808"/>
            <a:ext cx="6150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Voltage-biased</a:t>
            </a:r>
            <a:endParaRPr lang="en-US" u="sng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62A7F68-F26F-4D87-9632-1B02DF8A94F1}"/>
              </a:ext>
            </a:extLst>
          </p:cNvPr>
          <p:cNvGrpSpPr/>
          <p:nvPr/>
        </p:nvGrpSpPr>
        <p:grpSpPr>
          <a:xfrm>
            <a:off x="1241641" y="805181"/>
            <a:ext cx="3939420" cy="2235711"/>
            <a:chOff x="1014621" y="1531400"/>
            <a:chExt cx="3939420" cy="2235711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58FE9714-7704-4F29-A400-EB7BA8D5FF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0493" y="1716066"/>
              <a:ext cx="0" cy="186638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DFA8EA2F-0B9E-4B4B-A78F-79739E02129D}"/>
                </a:ext>
              </a:extLst>
            </p:cNvPr>
            <p:cNvCxnSpPr/>
            <p:nvPr/>
          </p:nvCxnSpPr>
          <p:spPr>
            <a:xfrm>
              <a:off x="1440493" y="3582446"/>
              <a:ext cx="309392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AB752F0-6769-4771-BD3E-1CF78279553D}"/>
                </a:ext>
              </a:extLst>
            </p:cNvPr>
            <p:cNvCxnSpPr/>
            <p:nvPr/>
          </p:nvCxnSpPr>
          <p:spPr>
            <a:xfrm flipV="1">
              <a:off x="1440493" y="2167003"/>
              <a:ext cx="2592888" cy="1415443"/>
            </a:xfrm>
            <a:prstGeom prst="line">
              <a:avLst/>
            </a:prstGeom>
            <a:ln w="28575">
              <a:solidFill>
                <a:srgbClr val="000099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7BAF5C3-15CD-45E5-9F3B-19125A2C52F7}"/>
                </a:ext>
              </a:extLst>
            </p:cNvPr>
            <p:cNvCxnSpPr/>
            <p:nvPr/>
          </p:nvCxnSpPr>
          <p:spPr>
            <a:xfrm flipV="1">
              <a:off x="1440492" y="2805830"/>
              <a:ext cx="0" cy="77661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48EB9A8-7367-44F2-8C12-203F7E3E055C}"/>
                </a:ext>
              </a:extLst>
            </p:cNvPr>
            <p:cNvSpPr txBox="1"/>
            <p:nvPr/>
          </p:nvSpPr>
          <p:spPr>
            <a:xfrm>
              <a:off x="1139872" y="1531400"/>
              <a:ext cx="2004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AB86C11-3AA2-42D8-A58D-114DBCD45F09}"/>
                </a:ext>
              </a:extLst>
            </p:cNvPr>
            <p:cNvSpPr txBox="1"/>
            <p:nvPr/>
          </p:nvSpPr>
          <p:spPr>
            <a:xfrm>
              <a:off x="3043215" y="2059882"/>
              <a:ext cx="350728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9D566081-784D-4B69-AC51-2647E8A44F88}"/>
                    </a:ext>
                  </a:extLst>
                </p:cNvPr>
                <p:cNvSpPr txBox="1"/>
                <p:nvPr/>
              </p:nvSpPr>
              <p:spPr>
                <a:xfrm>
                  <a:off x="1014621" y="2539559"/>
                  <a:ext cx="45091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9D566081-784D-4B69-AC51-2647E8A44F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4621" y="2539559"/>
                  <a:ext cx="450915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B148A1F-3775-4365-9CA6-227D677B85DE}"/>
                </a:ext>
              </a:extLst>
            </p:cNvPr>
            <p:cNvSpPr txBox="1"/>
            <p:nvPr/>
          </p:nvSpPr>
          <p:spPr>
            <a:xfrm>
              <a:off x="4615843" y="3397779"/>
              <a:ext cx="338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094245" y="3604751"/>
                <a:ext cx="5223097" cy="407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𝐽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</m:e>
                    </m:func>
                  </m:oMath>
                </a14:m>
                <a:r>
                  <a:rPr lang="en-US" dirty="0"/>
                  <a:t> since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245" y="3604751"/>
                <a:ext cx="5223097" cy="407932"/>
              </a:xfrm>
              <a:prstGeom prst="rect">
                <a:avLst/>
              </a:prstGeom>
              <a:blipFill>
                <a:blip r:embed="rId3"/>
                <a:stretch>
                  <a:fillRect t="-1493" b="-19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524409" y="4254909"/>
                <a:ext cx="29709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	except </a:t>
                </a:r>
                <a:r>
                  <a:rPr lang="en-US" dirty="0" smtClean="0"/>
                  <a:t>for 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409" y="4254909"/>
                <a:ext cx="2970942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116880" y="4927062"/>
                <a:ext cx="893000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880" y="4927062"/>
                <a:ext cx="893000" cy="6090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070957" y="5736999"/>
                <a:ext cx="1608517" cy="3779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957" y="5736999"/>
                <a:ext cx="1608517" cy="3779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011962" y="3502351"/>
                <a:ext cx="631198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𝑒𝑉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962" y="3502351"/>
                <a:ext cx="631198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4894060" y="5053432"/>
            <a:ext cx="6800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AC supercurrents but they do not show up in the DC I-V characteristic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6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17642F-3864-4B40-BD9C-FA6E2CA253D0}"/>
              </a:ext>
            </a:extLst>
          </p:cNvPr>
          <p:cNvSpPr txBox="1"/>
          <p:nvPr/>
        </p:nvSpPr>
        <p:spPr>
          <a:xfrm>
            <a:off x="671223" y="117891"/>
            <a:ext cx="408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Current–biased</a:t>
            </a:r>
            <a:r>
              <a:rPr lang="en-US" dirty="0"/>
              <a:t>	(most junctions)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99A4D58-3771-4CCA-99CF-99050DFB1276}"/>
              </a:ext>
            </a:extLst>
          </p:cNvPr>
          <p:cNvCxnSpPr/>
          <p:nvPr/>
        </p:nvCxnSpPr>
        <p:spPr>
          <a:xfrm>
            <a:off x="2208172" y="5015200"/>
            <a:ext cx="0" cy="3657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C7FC02C-7631-499A-9AD5-74D5D0ED392C}"/>
              </a:ext>
            </a:extLst>
          </p:cNvPr>
          <p:cNvCxnSpPr/>
          <p:nvPr/>
        </p:nvCxnSpPr>
        <p:spPr>
          <a:xfrm flipV="1">
            <a:off x="1217200" y="5000620"/>
            <a:ext cx="0" cy="3657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022377" y="2495187"/>
                <a:ext cx="2344809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377" y="2495187"/>
                <a:ext cx="2344809" cy="6090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378844" y="3197311"/>
                <a:ext cx="1138132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844" y="3197311"/>
                <a:ext cx="1138132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931009" y="3197311"/>
                <a:ext cx="2937663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𝑒𝑅</m:t>
                          </m:r>
                        </m:den>
                      </m:f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acc>
                        <m:accPr>
                          <m:chr m:val="̈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009" y="3197311"/>
                <a:ext cx="2937663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6179368" y="4218932"/>
            <a:ext cx="5043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differential equation for phase evolution in junction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911737" y="4091488"/>
                <a:ext cx="478477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d>
                      <m:acc>
                        <m:accPr>
                          <m:chr m:val="̈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ℏ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𝑒𝑅</m:t>
                              </m:r>
                            </m:den>
                          </m:f>
                        </m:e>
                      </m:d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𝜕𝜙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</m:func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737" y="4091488"/>
                <a:ext cx="4784771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968008" y="5428427"/>
                <a:ext cx="3291670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     + 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    +   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008" y="5428427"/>
                <a:ext cx="3291670" cy="6199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99A4D58-3771-4CCA-99CF-99050DFB1276}"/>
              </a:ext>
            </a:extLst>
          </p:cNvPr>
          <p:cNvCxnSpPr/>
          <p:nvPr/>
        </p:nvCxnSpPr>
        <p:spPr>
          <a:xfrm>
            <a:off x="3342102" y="4979005"/>
            <a:ext cx="0" cy="3657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1216940" y="605267"/>
            <a:ext cx="3589337" cy="1733550"/>
            <a:chOff x="2155825" y="644525"/>
            <a:chExt cx="3302723" cy="1562100"/>
          </a:xfrm>
        </p:grpSpPr>
        <p:sp>
          <p:nvSpPr>
            <p:cNvPr id="47" name="Right Arrow 46"/>
            <p:cNvSpPr/>
            <p:nvPr/>
          </p:nvSpPr>
          <p:spPr>
            <a:xfrm flipV="1">
              <a:off x="3000130" y="1338314"/>
              <a:ext cx="293607" cy="143049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55825" y="937776"/>
              <a:ext cx="560923" cy="10213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155825" y="1309704"/>
              <a:ext cx="560923" cy="25605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TextBox 33"/>
            <p:cNvSpPr txBox="1">
              <a:spLocks noChangeArrowheads="1"/>
            </p:cNvSpPr>
            <p:nvPr/>
          </p:nvSpPr>
          <p:spPr bwMode="auto">
            <a:xfrm>
              <a:off x="2279987" y="923471"/>
              <a:ext cx="194278" cy="370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defRPr/>
              </a:pPr>
              <a:r>
                <a:rPr lang="en-US" altLang="en-US" b="1" dirty="0" smtClean="0">
                  <a:latin typeface="+mn-lt"/>
                </a:rPr>
                <a:t>S</a:t>
              </a:r>
            </a:p>
          </p:txBody>
        </p:sp>
        <p:sp>
          <p:nvSpPr>
            <p:cNvPr id="51" name="TextBox 34"/>
            <p:cNvSpPr txBox="1">
              <a:spLocks noChangeArrowheads="1"/>
            </p:cNvSpPr>
            <p:nvPr/>
          </p:nvSpPr>
          <p:spPr bwMode="auto">
            <a:xfrm>
              <a:off x="2266841" y="1567194"/>
              <a:ext cx="194277" cy="367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defRPr/>
              </a:pPr>
              <a:r>
                <a:rPr lang="en-US" altLang="en-US" b="1" smtClean="0">
                  <a:latin typeface="+mn-lt"/>
                </a:rPr>
                <a:t>S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3746566" y="1095130"/>
              <a:ext cx="2921" cy="7953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Group 47"/>
            <p:cNvGrpSpPr>
              <a:grpSpLocks/>
            </p:cNvGrpSpPr>
            <p:nvPr/>
          </p:nvGrpSpPr>
          <p:grpSpPr bwMode="auto">
            <a:xfrm>
              <a:off x="3627438" y="1395413"/>
              <a:ext cx="230187" cy="228600"/>
              <a:chOff x="2741779" y="685298"/>
              <a:chExt cx="923053" cy="914902"/>
            </a:xfrm>
          </p:grpSpPr>
          <p:cxnSp>
            <p:nvCxnSpPr>
              <p:cNvPr id="80" name="Straight Connector 79"/>
              <p:cNvCxnSpPr/>
              <p:nvPr/>
            </p:nvCxnSpPr>
            <p:spPr>
              <a:xfrm>
                <a:off x="2750878" y="702958"/>
                <a:ext cx="907925" cy="89884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H="1">
                <a:off x="2739163" y="685781"/>
                <a:ext cx="925496" cy="91602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/>
          </p:nvCxnSpPr>
          <p:spPr>
            <a:xfrm>
              <a:off x="3742184" y="1090839"/>
              <a:ext cx="1259154" cy="71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742184" y="1900499"/>
              <a:ext cx="1250390" cy="57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102"/>
            <p:cNvGrpSpPr>
              <a:grpSpLocks/>
            </p:cNvGrpSpPr>
            <p:nvPr/>
          </p:nvGrpSpPr>
          <p:grpSpPr bwMode="auto">
            <a:xfrm>
              <a:off x="4281488" y="1117600"/>
              <a:ext cx="185737" cy="773113"/>
              <a:chOff x="7543800" y="1150426"/>
              <a:chExt cx="225584" cy="930595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 flipH="1">
                <a:off x="7543445" y="1386828"/>
                <a:ext cx="225314" cy="8092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7656988" y="1345503"/>
                <a:ext cx="111770" cy="378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H="1">
                <a:off x="7546993" y="1553850"/>
                <a:ext cx="221765" cy="8781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7546993" y="1469478"/>
                <a:ext cx="221765" cy="8437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>
                <a:off x="7546993" y="1722595"/>
                <a:ext cx="221765" cy="8781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7546993" y="1641667"/>
                <a:ext cx="221765" cy="8092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656988" y="1150929"/>
                <a:ext cx="0" cy="1911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>
                <a:off x="7656988" y="1850014"/>
                <a:ext cx="1775" cy="2307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546993" y="1810411"/>
                <a:ext cx="111770" cy="3788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Oval 56"/>
            <p:cNvSpPr/>
            <p:nvPr/>
          </p:nvSpPr>
          <p:spPr>
            <a:xfrm>
              <a:off x="4336703" y="1055076"/>
              <a:ext cx="92027" cy="92983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                                                                               </a:t>
              </a:r>
            </a:p>
          </p:txBody>
        </p:sp>
        <p:sp>
          <p:nvSpPr>
            <p:cNvPr id="58" name="Oval 57"/>
            <p:cNvSpPr/>
            <p:nvPr/>
          </p:nvSpPr>
          <p:spPr>
            <a:xfrm>
              <a:off x="4332321" y="1850431"/>
              <a:ext cx="90566" cy="92983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80808"/>
                  </a:solidFill>
                </a:rPr>
                <a:t>                         </a:t>
              </a: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4995495" y="1089408"/>
              <a:ext cx="5843" cy="3347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842118" y="1428436"/>
              <a:ext cx="31113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4837736" y="1547167"/>
              <a:ext cx="311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4992574" y="1540015"/>
              <a:ext cx="0" cy="3662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4995495" y="1089408"/>
              <a:ext cx="1460" cy="3204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780748" y="1305278"/>
              <a:ext cx="423449" cy="369332"/>
            </a:xfrm>
            <a:prstGeom prst="rect">
              <a:avLst/>
            </a:prstGeom>
            <a:blipFill>
              <a:blip r:embed="rId7"/>
              <a:stretch>
                <a:fillRect b="-1639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 dirty="0">
                  <a:noFill/>
                </a:rPr>
                <a:t> </a:t>
              </a:r>
            </a:p>
          </p:txBody>
        </p:sp>
        <p:sp>
          <p:nvSpPr>
            <p:cNvPr id="65" name="Rectangle 64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405832" y="1299735"/>
              <a:ext cx="380232" cy="369332"/>
            </a:xfrm>
            <a:prstGeom prst="rect">
              <a:avLst/>
            </a:pr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66" name="Rectangle 65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091140" y="1273924"/>
              <a:ext cx="367408" cy="369332"/>
            </a:xfrm>
            <a:prstGeom prst="rect">
              <a:avLst/>
            </a:pr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</a:rPr>
                <a:t> </a:t>
              </a: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4377604" y="1886194"/>
              <a:ext cx="0" cy="3204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377604" y="644525"/>
              <a:ext cx="4383" cy="4463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127"/>
            <p:cNvSpPr>
              <a:spLocks noChangeArrowheads="1"/>
            </p:cNvSpPr>
            <p:nvPr/>
          </p:nvSpPr>
          <p:spPr bwMode="auto">
            <a:xfrm>
              <a:off x="4465638" y="665163"/>
              <a:ext cx="2603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altLang="en-US" sz="1800">
                <a:latin typeface="Comic Sans MS" panose="030F0702030302020204" pitchFamily="66" charset="0"/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H="1">
              <a:off x="4462326" y="690301"/>
              <a:ext cx="4383" cy="32901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ectangle 81"/>
          <p:cNvSpPr/>
          <p:nvPr/>
        </p:nvSpPr>
        <p:spPr>
          <a:xfrm>
            <a:off x="4698850" y="3352652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using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4864944" y="5553717"/>
            <a:ext cx="4601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analogy with motion of a particle in a potential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3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82" grpId="0"/>
      <p:bldP spid="8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7574</TotalTime>
  <Words>743</Words>
  <Application>Microsoft Office PowerPoint</Application>
  <PresentationFormat>Widescreen</PresentationFormat>
  <Paragraphs>239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Comic Sans MS</vt:lpstr>
      <vt:lpstr>Symbol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Harlingen, Dale J</dc:creator>
  <cp:lastModifiedBy>Van Harlingen, Dale J</cp:lastModifiedBy>
  <cp:revision>55</cp:revision>
  <dcterms:created xsi:type="dcterms:W3CDTF">2019-08-28T19:25:40Z</dcterms:created>
  <dcterms:modified xsi:type="dcterms:W3CDTF">2019-11-11T19:14:29Z</dcterms:modified>
</cp:coreProperties>
</file>